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88825"/>
  <p:notesSz cx="6858000" cy="9144000"/>
  <p:embeddedFontLst>
    <p:embeddedFont>
      <p:font typeface="Quattrocento Sans"/>
      <p:regular r:id="rId46"/>
      <p:bold r:id="rId47"/>
      <p:italic r:id="rId48"/>
      <p:boldItalic r:id="rId49"/>
    </p:embeddedFont>
    <p:embeddedFont>
      <p:font typeface="Century Gothic"/>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QuattrocentoSans-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italic.fntdata"/><Relationship Id="rId47" Type="http://schemas.openxmlformats.org/officeDocument/2006/relationships/font" Target="fonts/QuattrocentoSans-bold.fntdata"/><Relationship Id="rId49" Type="http://schemas.openxmlformats.org/officeDocument/2006/relationships/font" Target="fonts/Quattrocento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bold.fntdata"/><Relationship Id="rId50" Type="http://schemas.openxmlformats.org/officeDocument/2006/relationships/font" Target="fonts/CenturyGothic-regular.fntdata"/><Relationship Id="rId53" Type="http://schemas.openxmlformats.org/officeDocument/2006/relationships/font" Target="fonts/CenturyGothic-boldItalic.fntdata"/><Relationship Id="rId52"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JSON rất mềm dẻo (flexible) nên có rất nhiều cách để triển khai lưu trữ thông tin</a:t>
            </a:r>
            <a:endParaRPr/>
          </a:p>
        </p:txBody>
      </p:sp>
      <p:sp>
        <p:nvSpPr>
          <p:cNvPr id="214" name="Google Shape;21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 do đã học JSON cho nên cần giải thích lại với sinh viên việc trong tên ajax có thành phần XML tuy nhiên XML có thể được thay thế bang JSON nhẹ nhàng hơn, dễ đọc và phân tích hơn</a:t>
            </a:r>
            <a:endParaRPr/>
          </a:p>
        </p:txBody>
      </p:sp>
      <p:sp>
        <p:nvSpPr>
          <p:cNvPr id="253" name="Google Shape;25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 vì môn Lập trình javascript nâng cao sinh viên học sâu về việc xử lý js thuần nên không đưa quá nhiều kiến thức es6 cũng như các khái niệm webpack, bundle,… vào trong nội dung nên khi sử dung thư viện chỉ có thể chọn cách nhúng thẳng đường dẫn vào website.</a:t>
            </a:r>
            <a:endParaRPr/>
          </a:p>
        </p:txBody>
      </p:sp>
      <p:sp>
        <p:nvSpPr>
          <p:cNvPr id="364" name="Google Shape;364;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4.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15113" y="0"/>
            <a:ext cx="12203938" cy="6858000"/>
          </a:xfrm>
          <a:prstGeom prst="rect">
            <a:avLst/>
          </a:prstGeom>
          <a:noFill/>
          <a:ln>
            <a:noFill/>
          </a:ln>
        </p:spPr>
      </p:pic>
      <p:sp>
        <p:nvSpPr>
          <p:cNvPr id="17" name="Google Shape;17;p2"/>
          <p:cNvSpPr txBox="1"/>
          <p:nvPr>
            <p:ph type="ctrTitle"/>
          </p:nvPr>
        </p:nvSpPr>
        <p:spPr>
          <a:xfrm>
            <a:off x="4567032" y="4038600"/>
            <a:ext cx="7255063" cy="83088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A15D"/>
              </a:buClr>
              <a:buSzPts val="3200"/>
              <a:buFont typeface="Quattrocento Sans"/>
              <a:buNone/>
              <a:defRPr b="1" sz="3200" cap="none">
                <a:solidFill>
                  <a:srgbClr val="FFA15D"/>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4567032" y="4800600"/>
            <a:ext cx="7255063" cy="990600"/>
          </a:xfrm>
          <a:prstGeom prst="rect">
            <a:avLst/>
          </a:prstGeom>
          <a:noFill/>
          <a:ln>
            <a:noFill/>
          </a:ln>
        </p:spPr>
        <p:txBody>
          <a:bodyPr anchorCtr="0" anchor="t" bIns="45700" lIns="91425" spcFirstLastPara="1" rIns="91425" wrap="square" tIns="45700">
            <a:normAutofit/>
          </a:bodyPr>
          <a:lstStyle>
            <a:lvl1pPr lvl="0" algn="l">
              <a:spcBef>
                <a:spcPts val="640"/>
              </a:spcBef>
              <a:spcAft>
                <a:spcPts val="0"/>
              </a:spcAft>
              <a:buClr>
                <a:srgbClr val="FFF0E6"/>
              </a:buClr>
              <a:buSzPts val="3200"/>
              <a:buNone/>
              <a:defRPr b="1" sz="3200" cap="small">
                <a:solidFill>
                  <a:srgbClr val="FFF0E6"/>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19" name="Google Shape;19;p2"/>
          <p:cNvPicPr preferRelativeResize="0"/>
          <p:nvPr/>
        </p:nvPicPr>
        <p:blipFill rotWithShape="1">
          <a:blip r:embed="rId3">
            <a:alphaModFix/>
          </a:blip>
          <a:srcRect b="0" l="0" r="0" t="0"/>
          <a:stretch/>
        </p:blipFill>
        <p:spPr>
          <a:xfrm>
            <a:off x="549628" y="1998676"/>
            <a:ext cx="3330081" cy="3867692"/>
          </a:xfrm>
          <a:prstGeom prst="ellipse">
            <a:avLst/>
          </a:prstGeom>
          <a:noFill/>
          <a:ln>
            <a:noFill/>
          </a:ln>
        </p:spPr>
      </p:pic>
      <p:pic>
        <p:nvPicPr>
          <p:cNvPr id="20" name="Google Shape;20;p2"/>
          <p:cNvPicPr preferRelativeResize="0"/>
          <p:nvPr/>
        </p:nvPicPr>
        <p:blipFill rotWithShape="1">
          <a:blip r:embed="rId4">
            <a:alphaModFix/>
          </a:blip>
          <a:srcRect b="0" l="0" r="0" t="0"/>
          <a:stretch/>
        </p:blipFill>
        <p:spPr>
          <a:xfrm>
            <a:off x="1163067" y="2615632"/>
            <a:ext cx="2103203" cy="2612290"/>
          </a:xfrm>
          <a:prstGeom prst="rect">
            <a:avLst/>
          </a:prstGeom>
          <a:noFill/>
          <a:ln>
            <a:noFill/>
          </a:ln>
        </p:spPr>
      </p:pic>
      <p:pic>
        <p:nvPicPr>
          <p:cNvPr id="21" name="Google Shape;21;p2"/>
          <p:cNvPicPr preferRelativeResize="0"/>
          <p:nvPr/>
        </p:nvPicPr>
        <p:blipFill rotWithShape="1">
          <a:blip r:embed="rId5">
            <a:alphaModFix/>
          </a:blip>
          <a:srcRect b="0" l="0" r="0" t="0"/>
          <a:stretch/>
        </p:blipFill>
        <p:spPr>
          <a:xfrm>
            <a:off x="8517125" y="533400"/>
            <a:ext cx="2626541" cy="1447800"/>
          </a:xfrm>
          <a:prstGeom prst="rect">
            <a:avLst/>
          </a:prstGeom>
          <a:noFill/>
          <a:ln>
            <a:noFill/>
          </a:ln>
        </p:spPr>
      </p:pic>
      <p:sp>
        <p:nvSpPr>
          <p:cNvPr id="22" name="Google Shape;22;p2"/>
          <p:cNvSpPr/>
          <p:nvPr/>
        </p:nvSpPr>
        <p:spPr>
          <a:xfrm>
            <a:off x="8029096" y="1978223"/>
            <a:ext cx="415977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Quattrocento Sans"/>
                <a:ea typeface="Quattrocento Sans"/>
                <a:cs typeface="Quattrocento Sans"/>
                <a:sym typeface="Quattrocento Sans"/>
              </a:rPr>
              <a:t>Conceive Design Implement Operate</a:t>
            </a:r>
            <a:endParaRPr b="1" i="0" sz="1800" u="none" cap="none" strike="noStrike">
              <a:solidFill>
                <a:schemeClr val="lt1"/>
              </a:solidFill>
              <a:latin typeface="Quattrocento Sans"/>
              <a:ea typeface="Quattrocento Sans"/>
              <a:cs typeface="Quattrocento Sans"/>
              <a:sym typeface="Quattrocento Sans"/>
            </a:endParaRPr>
          </a:p>
        </p:txBody>
      </p:sp>
      <p:sp>
        <p:nvSpPr>
          <p:cNvPr id="23" name="Google Shape;23;p2"/>
          <p:cNvSpPr txBox="1"/>
          <p:nvPr/>
        </p:nvSpPr>
        <p:spPr>
          <a:xfrm>
            <a:off x="9324662" y="6488668"/>
            <a:ext cx="287927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800" u="none" cap="none" strike="noStrike">
                <a:solidFill>
                  <a:srgbClr val="FF5A33"/>
                </a:solidFill>
                <a:latin typeface="Century Gothic"/>
                <a:ea typeface="Century Gothic"/>
                <a:cs typeface="Century Gothic"/>
                <a:sym typeface="Century Gothic"/>
              </a:rPr>
              <a:t>http://www.poly.edu.vn</a:t>
            </a:r>
            <a:endParaRPr/>
          </a:p>
        </p:txBody>
      </p:sp>
      <p:sp>
        <p:nvSpPr>
          <p:cNvPr id="24" name="Google Shape;24;p2"/>
          <p:cNvSpPr/>
          <p:nvPr/>
        </p:nvSpPr>
        <p:spPr>
          <a:xfrm>
            <a:off x="858571" y="6062246"/>
            <a:ext cx="271219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FFFFFF"/>
                </a:solidFill>
                <a:latin typeface="Quattrocento Sans"/>
                <a:ea typeface="Quattrocento Sans"/>
                <a:cs typeface="Quattrocento Sans"/>
                <a:sym typeface="Quattrocento Sans"/>
              </a:rPr>
              <a:t>THỰC HỌC – THỰC NGHIỆP</a:t>
            </a:r>
            <a:endParaRPr b="0" i="0" sz="1600" u="none" cap="none" strike="noStrike">
              <a:solidFill>
                <a:srgbClr val="FFFFFF"/>
              </a:solidFill>
              <a:latin typeface="Quattrocento Sans"/>
              <a:ea typeface="Quattrocento Sans"/>
              <a:cs typeface="Quattrocento Sans"/>
              <a:sym typeface="Quattrocento Sans"/>
            </a:endParaRPr>
          </a:p>
        </p:txBody>
      </p:sp>
      <p:cxnSp>
        <p:nvCxnSpPr>
          <p:cNvPr id="25" name="Google Shape;25;p2"/>
          <p:cNvCxnSpPr/>
          <p:nvPr/>
        </p:nvCxnSpPr>
        <p:spPr>
          <a:xfrm>
            <a:off x="4681585" y="4800600"/>
            <a:ext cx="7469056"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ppt_w</p:attrName>
                                        </p:attrNameLst>
                                      </p:cBhvr>
                                      <p:tavLst>
                                        <p:tav fmla="" tm="0">
                                          <p:val>
                                            <p:strVal val="0"/>
                                          </p:val>
                                        </p:tav>
                                        <p:tav fmla="" tm="100000">
                                          <p:val>
                                            <p:strVal val="#ppt_w"/>
                                          </p:val>
                                        </p:tav>
                                      </p:tavLst>
                                    </p:anim>
                                    <p:anim calcmode="lin" valueType="num">
                                      <p:cBhvr additive="base">
                                        <p:cTn dur="500"/>
                                        <p:tgtEl>
                                          <p:spTgt spid="2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
                                        </p:tgtEl>
                                        <p:attrNameLst>
                                          <p:attrName>style.visibility</p:attrName>
                                        </p:attrNameLst>
                                      </p:cBhvr>
                                      <p:to>
                                        <p:strVal val="visible"/>
                                      </p:to>
                                    </p:set>
                                    <p:animEffect filter="fade" transition="in">
                                      <p:cBhvr>
                                        <p:cTn dur="1000"/>
                                        <p:tgtEl>
                                          <p:spTgt spid="21"/>
                                        </p:tgtEl>
                                      </p:cBhvr>
                                    </p:animEffect>
                                  </p:childTnLst>
                                </p:cTn>
                              </p:par>
                              <p:par>
                                <p:cTn fill="hold" nodeType="withEffect" presetClass="entr" presetID="10" presetSubtype="0">
                                  <p:stCondLst>
                                    <p:cond delay="0"/>
                                  </p:stCondLst>
                                  <p:childTnLst>
                                    <p:set>
                                      <p:cBhvr>
                                        <p:cTn dur="1" fill="hold">
                                          <p:stCondLst>
                                            <p:cond delay="0"/>
                                          </p:stCondLst>
                                        </p:cTn>
                                        <p:tgtEl>
                                          <p:spTgt spid="17"/>
                                        </p:tgtEl>
                                        <p:attrNameLst>
                                          <p:attrName>style.visibility</p:attrName>
                                        </p:attrNameLst>
                                      </p:cBhvr>
                                      <p:to>
                                        <p:strVal val="visible"/>
                                      </p:to>
                                    </p:set>
                                    <p:animEffect filter="fade" transition="in">
                                      <p:cBhvr>
                                        <p:cTn dur="1000"/>
                                        <p:tgtEl>
                                          <p:spTgt spid="17"/>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0"/>
                                        <p:tgtEl>
                                          <p:spTgt spid="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0"/>
                                        <p:tgtEl>
                                          <p:spTgt spid="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0"/>
                                        <p:tgtEl>
                                          <p:spTgt spid="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0"/>
                                        <p:tgtEl>
                                          <p:spTgt spid="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0"/>
                                        <p:tgtEl>
                                          <p:spTgt spid="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0"/>
                                        <p:tgtEl>
                                          <p:spTgt spid="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0"/>
                                        <p:tgtEl>
                                          <p:spTgt spid="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0"/>
                                        <p:tgtEl>
                                          <p:spTgt spid="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0"/>
                                        <p:tgtEl>
                                          <p:spTgt spid="1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8" name="Shape 98"/>
        <p:cNvGrpSpPr/>
        <p:nvPr/>
      </p:nvGrpSpPr>
      <p:grpSpPr>
        <a:xfrm>
          <a:off x="0" y="0"/>
          <a:ext cx="0" cy="0"/>
          <a:chOff x="0" y="0"/>
          <a:chExt cx="0" cy="0"/>
        </a:xfrm>
      </p:grpSpPr>
      <p:sp>
        <p:nvSpPr>
          <p:cNvPr id="99" name="Google Shape;99;p11"/>
          <p:cNvSpPr txBox="1"/>
          <p:nvPr>
            <p:ph idx="1" type="body"/>
          </p:nvPr>
        </p:nvSpPr>
        <p:spPr>
          <a:xfrm>
            <a:off x="609442" y="914400"/>
            <a:ext cx="538551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FF3300"/>
              </a:buClr>
              <a:buSzPts val="2400"/>
              <a:buNone/>
              <a:defRPr b="1" sz="2400" cap="small">
                <a:solidFill>
                  <a:srgbClr val="FF330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0" name="Google Shape;100;p11"/>
          <p:cNvSpPr txBox="1"/>
          <p:nvPr>
            <p:ph idx="2" type="body"/>
          </p:nvPr>
        </p:nvSpPr>
        <p:spPr>
          <a:xfrm>
            <a:off x="609442" y="1600201"/>
            <a:ext cx="5385515"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FF3300"/>
              </a:buClr>
              <a:buSzPts val="2400"/>
              <a:buFont typeface="Noto Sans Symbols"/>
              <a:buChar char="❖"/>
              <a:defRPr sz="2400"/>
            </a:lvl1pPr>
            <a:lvl2pPr indent="-355600" lvl="1" marL="914400" algn="l">
              <a:spcBef>
                <a:spcPts val="400"/>
              </a:spcBef>
              <a:spcAft>
                <a:spcPts val="0"/>
              </a:spcAft>
              <a:buClr>
                <a:srgbClr val="FF3300"/>
              </a:buClr>
              <a:buSzPts val="2000"/>
              <a:buFont typeface="Noto Sans Symbols"/>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1" name="Google Shape;101;p11"/>
          <p:cNvSpPr txBox="1"/>
          <p:nvPr>
            <p:ph idx="3" type="body"/>
          </p:nvPr>
        </p:nvSpPr>
        <p:spPr>
          <a:xfrm>
            <a:off x="6191755" y="914400"/>
            <a:ext cx="5387630"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FF3300"/>
              </a:buClr>
              <a:buSzPts val="2400"/>
              <a:buNone/>
              <a:defRPr b="1" sz="2400" cap="small">
                <a:solidFill>
                  <a:srgbClr val="FF330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2" name="Google Shape;102;p11"/>
          <p:cNvSpPr txBox="1"/>
          <p:nvPr>
            <p:ph idx="4" type="body"/>
          </p:nvPr>
        </p:nvSpPr>
        <p:spPr>
          <a:xfrm>
            <a:off x="6191755" y="1600201"/>
            <a:ext cx="538763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FF3300"/>
              </a:buClr>
              <a:buSzPts val="2400"/>
              <a:buFont typeface="Noto Sans Symbols"/>
              <a:buChar char="❖"/>
              <a:defRPr sz="2400"/>
            </a:lvl1pPr>
            <a:lvl2pPr indent="-355600" lvl="1" marL="914400" algn="l">
              <a:spcBef>
                <a:spcPts val="400"/>
              </a:spcBef>
              <a:spcAft>
                <a:spcPts val="0"/>
              </a:spcAft>
              <a:buClr>
                <a:srgbClr val="FF3300"/>
              </a:buClr>
              <a:buSzPts val="2000"/>
              <a:buFont typeface="Noto Sans Symbols"/>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3" name="Google Shape;103;p11"/>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1"/>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1"/>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06" name="Google Shape;106;p11"/>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107" name="Google Shape;107;p11"/>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
        <p:nvSpPr>
          <p:cNvPr id="108" name="Google Shape;108;p11"/>
          <p:cNvSpPr txBox="1"/>
          <p:nvPr>
            <p:ph type="title"/>
          </p:nvPr>
        </p:nvSpPr>
        <p:spPr>
          <a:xfrm>
            <a:off x="2742486" y="274638"/>
            <a:ext cx="8836898" cy="563562"/>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12"/>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2"/>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2"/>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3" name="Shape 113"/>
        <p:cNvGrpSpPr/>
        <p:nvPr/>
      </p:nvGrpSpPr>
      <p:grpSpPr>
        <a:xfrm>
          <a:off x="0" y="0"/>
          <a:ext cx="0" cy="0"/>
          <a:chOff x="0" y="0"/>
          <a:chExt cx="0" cy="0"/>
        </a:xfrm>
      </p:grpSpPr>
      <p:sp>
        <p:nvSpPr>
          <p:cNvPr id="114" name="Google Shape;114;p13"/>
          <p:cNvSpPr txBox="1"/>
          <p:nvPr>
            <p:ph type="title"/>
          </p:nvPr>
        </p:nvSpPr>
        <p:spPr>
          <a:xfrm>
            <a:off x="609443" y="273050"/>
            <a:ext cx="4010040"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3"/>
          <p:cNvSpPr txBox="1"/>
          <p:nvPr>
            <p:ph idx="1" type="body"/>
          </p:nvPr>
        </p:nvSpPr>
        <p:spPr>
          <a:xfrm>
            <a:off x="4765493" y="273052"/>
            <a:ext cx="6813891"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16" name="Google Shape;116;p13"/>
          <p:cNvSpPr txBox="1"/>
          <p:nvPr>
            <p:ph idx="2" type="body"/>
          </p:nvPr>
        </p:nvSpPr>
        <p:spPr>
          <a:xfrm>
            <a:off x="609443" y="1435102"/>
            <a:ext cx="4010040"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7" name="Google Shape;117;p13"/>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3"/>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3"/>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0" name="Shape 120"/>
        <p:cNvGrpSpPr/>
        <p:nvPr/>
      </p:nvGrpSpPr>
      <p:grpSpPr>
        <a:xfrm>
          <a:off x="0" y="0"/>
          <a:ext cx="0" cy="0"/>
          <a:chOff x="0" y="0"/>
          <a:chExt cx="0" cy="0"/>
        </a:xfrm>
      </p:grpSpPr>
      <p:sp>
        <p:nvSpPr>
          <p:cNvPr id="121" name="Google Shape;121;p14"/>
          <p:cNvSpPr txBox="1"/>
          <p:nvPr>
            <p:ph type="title"/>
          </p:nvPr>
        </p:nvSpPr>
        <p:spPr>
          <a:xfrm>
            <a:off x="2389095" y="4800600"/>
            <a:ext cx="7313295"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4"/>
          <p:cNvSpPr/>
          <p:nvPr>
            <p:ph idx="2" type="pic"/>
          </p:nvPr>
        </p:nvSpPr>
        <p:spPr>
          <a:xfrm>
            <a:off x="2389095" y="612775"/>
            <a:ext cx="7313295" cy="4114800"/>
          </a:xfrm>
          <a:prstGeom prst="rect">
            <a:avLst/>
          </a:prstGeom>
          <a:noFill/>
          <a:ln>
            <a:noFill/>
          </a:ln>
        </p:spPr>
      </p:sp>
      <p:sp>
        <p:nvSpPr>
          <p:cNvPr id="123" name="Google Shape;123;p14"/>
          <p:cNvSpPr txBox="1"/>
          <p:nvPr>
            <p:ph idx="1" type="body"/>
          </p:nvPr>
        </p:nvSpPr>
        <p:spPr>
          <a:xfrm>
            <a:off x="2389095" y="5367338"/>
            <a:ext cx="7313295"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24" name="Google Shape;124;p14"/>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4"/>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4"/>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5"/>
          <p:cNvSpPr txBox="1"/>
          <p:nvPr>
            <p:ph type="title"/>
          </p:nvPr>
        </p:nvSpPr>
        <p:spPr>
          <a:xfrm>
            <a:off x="609442" y="274638"/>
            <a:ext cx="1096994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5"/>
          <p:cNvSpPr txBox="1"/>
          <p:nvPr>
            <p:ph idx="1" type="body"/>
          </p:nvPr>
        </p:nvSpPr>
        <p:spPr>
          <a:xfrm rot="5400000">
            <a:off x="3831432" y="-1621787"/>
            <a:ext cx="4525963" cy="1096994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15"/>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5"/>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5"/>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6"/>
          <p:cNvSpPr txBox="1"/>
          <p:nvPr>
            <p:ph type="title"/>
          </p:nvPr>
        </p:nvSpPr>
        <p:spPr>
          <a:xfrm rot="5400000">
            <a:off x="7282379" y="1829160"/>
            <a:ext cx="5851525" cy="274248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6"/>
          <p:cNvSpPr txBox="1"/>
          <p:nvPr>
            <p:ph idx="1" type="body"/>
          </p:nvPr>
        </p:nvSpPr>
        <p:spPr>
          <a:xfrm rot="5400000">
            <a:off x="1695834" y="-811752"/>
            <a:ext cx="5851525" cy="8024309"/>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16"/>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6"/>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6"/>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39" name="Shape 139"/>
        <p:cNvGrpSpPr/>
        <p:nvPr/>
      </p:nvGrpSpPr>
      <p:grpSpPr>
        <a:xfrm>
          <a:off x="0" y="0"/>
          <a:ext cx="0" cy="0"/>
          <a:chOff x="0" y="0"/>
          <a:chExt cx="0" cy="0"/>
        </a:xfrm>
      </p:grpSpPr>
      <p:sp>
        <p:nvSpPr>
          <p:cNvPr id="140" name="Google Shape;140;p17"/>
          <p:cNvSpPr txBox="1"/>
          <p:nvPr>
            <p:ph idx="12" type="sldNum"/>
          </p:nvPr>
        </p:nvSpPr>
        <p:spPr>
          <a:xfrm>
            <a:off x="-1929897" y="6188077"/>
            <a:ext cx="2844059"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 Layou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 type="body"/>
          </p:nvPr>
        </p:nvSpPr>
        <p:spPr>
          <a:xfrm>
            <a:off x="2436812" y="1066800"/>
            <a:ext cx="9142571"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3"/>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3"/>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33" name="Google Shape;33;p3"/>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pic>
        <p:nvPicPr>
          <p:cNvPr descr="D:\Pictures\PNG\present.png" id="34" name="Google Shape;34;p3"/>
          <p:cNvPicPr preferRelativeResize="0"/>
          <p:nvPr/>
        </p:nvPicPr>
        <p:blipFill rotWithShape="1">
          <a:blip r:embed="rId3">
            <a:alphaModFix/>
          </a:blip>
          <a:srcRect b="0" l="0" r="0" t="0"/>
          <a:stretch/>
        </p:blipFill>
        <p:spPr>
          <a:xfrm>
            <a:off x="303212" y="1501139"/>
            <a:ext cx="2318714" cy="5356861"/>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spTree>
      <p:nvGrpSpPr>
        <p:cNvPr id="35" name="Shape 35"/>
        <p:cNvGrpSpPr/>
        <p:nvPr/>
      </p:nvGrpSpPr>
      <p:grpSpPr>
        <a:xfrm>
          <a:off x="0" y="0"/>
          <a:ext cx="0" cy="0"/>
          <a:chOff x="0" y="0"/>
          <a:chExt cx="0" cy="0"/>
        </a:xfrm>
      </p:grpSpPr>
      <p:pic>
        <p:nvPicPr>
          <p:cNvPr descr="D:\Pictures\PNG\present.png" id="36" name="Google Shape;36;p4"/>
          <p:cNvPicPr preferRelativeResize="0"/>
          <p:nvPr/>
        </p:nvPicPr>
        <p:blipFill rotWithShape="1">
          <a:blip r:embed="rId2">
            <a:alphaModFix/>
          </a:blip>
          <a:srcRect b="0" l="0" r="0" t="0"/>
          <a:stretch/>
        </p:blipFill>
        <p:spPr>
          <a:xfrm flipH="1">
            <a:off x="9900340" y="1501140"/>
            <a:ext cx="2318714" cy="5356861"/>
          </a:xfrm>
          <a:prstGeom prst="rect">
            <a:avLst/>
          </a:prstGeom>
          <a:noFill/>
          <a:ln>
            <a:noFill/>
          </a:ln>
        </p:spPr>
      </p:pic>
      <p:sp>
        <p:nvSpPr>
          <p:cNvPr id="37" name="Google Shape;37;p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4"/>
          <p:cNvPicPr preferRelativeResize="0"/>
          <p:nvPr/>
        </p:nvPicPr>
        <p:blipFill rotWithShape="1">
          <a:blip r:embed="rId3">
            <a:alphaModFix/>
          </a:blip>
          <a:srcRect b="0" l="0" r="0" t="0"/>
          <a:stretch/>
        </p:blipFill>
        <p:spPr>
          <a:xfrm>
            <a:off x="638251" y="218718"/>
            <a:ext cx="2104236" cy="548806"/>
          </a:xfrm>
          <a:prstGeom prst="rect">
            <a:avLst/>
          </a:prstGeom>
          <a:noFill/>
          <a:ln>
            <a:noFill/>
          </a:ln>
        </p:spPr>
      </p:pic>
      <p:cxnSp>
        <p:nvCxnSpPr>
          <p:cNvPr id="43" name="Google Shape;43;p4"/>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4" name="Shape 44"/>
        <p:cNvGrpSpPr/>
        <p:nvPr/>
      </p:nvGrpSpPr>
      <p:grpSpPr>
        <a:xfrm>
          <a:off x="0" y="0"/>
          <a:ext cx="0" cy="0"/>
          <a:chOff x="0" y="0"/>
          <a:chExt cx="0" cy="0"/>
        </a:xfrm>
      </p:grpSpPr>
      <p:sp>
        <p:nvSpPr>
          <p:cNvPr id="45" name="Google Shape;45;p5"/>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5"/>
          <p:cNvPicPr preferRelativeResize="0"/>
          <p:nvPr/>
        </p:nvPicPr>
        <p:blipFill rotWithShape="1">
          <a:blip r:embed="rId2">
            <a:alphaModFix/>
          </a:blip>
          <a:srcRect b="0" l="0" r="0" t="0"/>
          <a:stretch/>
        </p:blipFill>
        <p:spPr>
          <a:xfrm>
            <a:off x="5025246" y="1219202"/>
            <a:ext cx="2138334" cy="302937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6"/>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6" name="Google Shape;56;p6"/>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57" name="Google Shape;57;p6"/>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Layout">
  <p:cSld name="Summary Layout">
    <p:spTree>
      <p:nvGrpSpPr>
        <p:cNvPr id="58" name="Shape 58"/>
        <p:cNvGrpSpPr/>
        <p:nvPr/>
      </p:nvGrpSpPr>
      <p:grpSpPr>
        <a:xfrm>
          <a:off x="0" y="0"/>
          <a:ext cx="0" cy="0"/>
          <a:chOff x="0" y="0"/>
          <a:chExt cx="0" cy="0"/>
        </a:xfrm>
      </p:grpSpPr>
      <p:pic>
        <p:nvPicPr>
          <p:cNvPr descr="Related image" id="59" name="Google Shape;59;p7"/>
          <p:cNvPicPr preferRelativeResize="0"/>
          <p:nvPr/>
        </p:nvPicPr>
        <p:blipFill rotWithShape="1">
          <a:blip r:embed="rId2">
            <a:alphaModFix/>
          </a:blip>
          <a:srcRect b="0" l="0" r="0" t="0"/>
          <a:stretch/>
        </p:blipFill>
        <p:spPr>
          <a:xfrm>
            <a:off x="9371012" y="914400"/>
            <a:ext cx="1842993" cy="1676400"/>
          </a:xfrm>
          <a:prstGeom prst="rect">
            <a:avLst/>
          </a:prstGeom>
          <a:noFill/>
          <a:ln>
            <a:noFill/>
          </a:ln>
        </p:spPr>
      </p:pic>
      <p:pic>
        <p:nvPicPr>
          <p:cNvPr descr="D:\Pictures\PNG\present.png" id="60" name="Google Shape;60;p7"/>
          <p:cNvPicPr preferRelativeResize="0"/>
          <p:nvPr/>
        </p:nvPicPr>
        <p:blipFill rotWithShape="1">
          <a:blip r:embed="rId3">
            <a:alphaModFix/>
          </a:blip>
          <a:srcRect b="0" l="0" r="0" t="0"/>
          <a:stretch/>
        </p:blipFill>
        <p:spPr>
          <a:xfrm flipH="1">
            <a:off x="9900340" y="1501140"/>
            <a:ext cx="2318714" cy="5356861"/>
          </a:xfrm>
          <a:prstGeom prst="rect">
            <a:avLst/>
          </a:prstGeom>
          <a:noFill/>
          <a:ln>
            <a:noFill/>
          </a:ln>
        </p:spPr>
      </p:pic>
      <p:sp>
        <p:nvSpPr>
          <p:cNvPr id="61" name="Google Shape;61;p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7"/>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6" name="Google Shape;66;p7"/>
          <p:cNvPicPr preferRelativeResize="0"/>
          <p:nvPr/>
        </p:nvPicPr>
        <p:blipFill rotWithShape="1">
          <a:blip r:embed="rId4">
            <a:alphaModFix/>
          </a:blip>
          <a:srcRect b="0" l="0" r="0" t="0"/>
          <a:stretch/>
        </p:blipFill>
        <p:spPr>
          <a:xfrm>
            <a:off x="638251" y="218718"/>
            <a:ext cx="2104236" cy="548806"/>
          </a:xfrm>
          <a:prstGeom prst="rect">
            <a:avLst/>
          </a:prstGeom>
          <a:noFill/>
          <a:ln>
            <a:noFill/>
          </a:ln>
        </p:spPr>
      </p:pic>
      <p:cxnSp>
        <p:nvCxnSpPr>
          <p:cNvPr id="67" name="Google Shape;67;p7"/>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Layout">
  <p:cSld name="Thank You Layout">
    <p:spTree>
      <p:nvGrpSpPr>
        <p:cNvPr id="68" name="Shape 68"/>
        <p:cNvGrpSpPr/>
        <p:nvPr/>
      </p:nvGrpSpPr>
      <p:grpSpPr>
        <a:xfrm>
          <a:off x="0" y="0"/>
          <a:ext cx="0" cy="0"/>
          <a:chOff x="0" y="0"/>
          <a:chExt cx="0" cy="0"/>
        </a:xfrm>
      </p:grpSpPr>
      <p:sp>
        <p:nvSpPr>
          <p:cNvPr id="69" name="Google Shape;69;p8"/>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72" name="Google Shape;72;p8"/>
          <p:cNvGrpSpPr/>
          <p:nvPr/>
        </p:nvGrpSpPr>
        <p:grpSpPr>
          <a:xfrm>
            <a:off x="0" y="12700"/>
            <a:ext cx="12240699" cy="6845300"/>
            <a:chOff x="0" y="12700"/>
            <a:chExt cx="12213597" cy="6845300"/>
          </a:xfrm>
        </p:grpSpPr>
        <p:pic>
          <p:nvPicPr>
            <p:cNvPr id="73" name="Google Shape;73;p8"/>
            <p:cNvPicPr preferRelativeResize="0"/>
            <p:nvPr/>
          </p:nvPicPr>
          <p:blipFill rotWithShape="1">
            <a:blip r:embed="rId2">
              <a:alphaModFix/>
            </a:blip>
            <a:srcRect b="0" l="0" r="0" t="0"/>
            <a:stretch/>
          </p:blipFill>
          <p:spPr>
            <a:xfrm>
              <a:off x="3069597" y="12700"/>
              <a:ext cx="9144000" cy="6845300"/>
            </a:xfrm>
            <a:prstGeom prst="rect">
              <a:avLst/>
            </a:prstGeom>
            <a:noFill/>
            <a:ln>
              <a:noFill/>
            </a:ln>
          </p:spPr>
        </p:pic>
        <p:pic>
          <p:nvPicPr>
            <p:cNvPr id="74" name="Google Shape;74;p8"/>
            <p:cNvPicPr preferRelativeResize="0"/>
            <p:nvPr/>
          </p:nvPicPr>
          <p:blipFill rotWithShape="1">
            <a:blip r:embed="rId2">
              <a:alphaModFix/>
            </a:blip>
            <a:srcRect b="0" l="0" r="90861" t="0"/>
            <a:stretch/>
          </p:blipFill>
          <p:spPr>
            <a:xfrm>
              <a:off x="0" y="12700"/>
              <a:ext cx="3069597" cy="6845300"/>
            </a:xfrm>
            <a:prstGeom prst="rect">
              <a:avLst/>
            </a:prstGeom>
            <a:noFill/>
            <a:ln>
              <a:noFill/>
            </a:ln>
          </p:spPr>
        </p:pic>
      </p:grpSp>
      <p:pic>
        <p:nvPicPr>
          <p:cNvPr descr="Image result for thanks" id="75" name="Google Shape;75;p8"/>
          <p:cNvPicPr preferRelativeResize="0"/>
          <p:nvPr/>
        </p:nvPicPr>
        <p:blipFill rotWithShape="1">
          <a:blip r:embed="rId3">
            <a:alphaModFix/>
          </a:blip>
          <a:srcRect b="0" l="0" r="0" t="0"/>
          <a:stretch/>
        </p:blipFill>
        <p:spPr>
          <a:xfrm>
            <a:off x="2360612" y="4155743"/>
            <a:ext cx="4419600" cy="2702257"/>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grpSp>
        <p:nvGrpSpPr>
          <p:cNvPr id="76" name="Google Shape;76;p8"/>
          <p:cNvGrpSpPr/>
          <p:nvPr/>
        </p:nvGrpSpPr>
        <p:grpSpPr>
          <a:xfrm>
            <a:off x="645390" y="2542160"/>
            <a:ext cx="2243139" cy="4371824"/>
            <a:chOff x="-2798010" y="2616804"/>
            <a:chExt cx="2238173" cy="4371824"/>
          </a:xfrm>
        </p:grpSpPr>
        <p:sp>
          <p:nvSpPr>
            <p:cNvPr id="77" name="Google Shape;77;p8"/>
            <p:cNvSpPr/>
            <p:nvPr/>
          </p:nvSpPr>
          <p:spPr>
            <a:xfrm>
              <a:off x="-2468880" y="3032760"/>
              <a:ext cx="1737360" cy="1935480"/>
            </a:xfrm>
            <a:custGeom>
              <a:rect b="b" l="l" r="r" t="t"/>
              <a:pathLst>
                <a:path extrusionOk="0" h="1935480" w="1737360">
                  <a:moveTo>
                    <a:pt x="0" y="0"/>
                  </a:moveTo>
                  <a:lnTo>
                    <a:pt x="228600" y="1158240"/>
                  </a:lnTo>
                  <a:lnTo>
                    <a:pt x="701040" y="1524000"/>
                  </a:lnTo>
                  <a:lnTo>
                    <a:pt x="1432560" y="1935480"/>
                  </a:lnTo>
                  <a:lnTo>
                    <a:pt x="1737360" y="1844040"/>
                  </a:lnTo>
                  <a:lnTo>
                    <a:pt x="1706880" y="1676400"/>
                  </a:lnTo>
                  <a:lnTo>
                    <a:pt x="1706880" y="1234440"/>
                  </a:lnTo>
                  <a:lnTo>
                    <a:pt x="1493520" y="899160"/>
                  </a:lnTo>
                  <a:lnTo>
                    <a:pt x="1036320" y="701040"/>
                  </a:lnTo>
                  <a:lnTo>
                    <a:pt x="350520" y="25908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None/>
              </a:pPr>
              <a:r>
                <a:t/>
              </a:r>
              <a:endParaRPr b="1" i="0" sz="2400" u="none" cap="none" strike="noStrike">
                <a:solidFill>
                  <a:schemeClr val="dk1"/>
                </a:solidFill>
                <a:latin typeface="Quattrocento Sans"/>
                <a:ea typeface="Quattrocento Sans"/>
                <a:cs typeface="Quattrocento Sans"/>
                <a:sym typeface="Quattrocento Sans"/>
              </a:endParaRPr>
            </a:p>
          </p:txBody>
        </p:sp>
        <p:grpSp>
          <p:nvGrpSpPr>
            <p:cNvPr id="78" name="Google Shape;78;p8"/>
            <p:cNvGrpSpPr/>
            <p:nvPr/>
          </p:nvGrpSpPr>
          <p:grpSpPr>
            <a:xfrm>
              <a:off x="-2798010" y="2616804"/>
              <a:ext cx="2238173" cy="4371824"/>
              <a:chOff x="100462" y="2616804"/>
              <a:chExt cx="2238173" cy="4371824"/>
            </a:xfrm>
          </p:grpSpPr>
          <p:grpSp>
            <p:nvGrpSpPr>
              <p:cNvPr id="79" name="Google Shape;79;p8"/>
              <p:cNvGrpSpPr/>
              <p:nvPr/>
            </p:nvGrpSpPr>
            <p:grpSpPr>
              <a:xfrm>
                <a:off x="100462" y="2616804"/>
                <a:ext cx="2238173" cy="3972506"/>
                <a:chOff x="-84753" y="2896722"/>
                <a:chExt cx="2238173" cy="3972506"/>
              </a:xfrm>
            </p:grpSpPr>
            <p:sp>
              <p:nvSpPr>
                <p:cNvPr id="80" name="Google Shape;80;p8"/>
                <p:cNvSpPr/>
                <p:nvPr/>
              </p:nvSpPr>
              <p:spPr>
                <a:xfrm>
                  <a:off x="196771" y="3252486"/>
                  <a:ext cx="114172" cy="1400537"/>
                </a:xfrm>
                <a:custGeom>
                  <a:rect b="b" l="l" r="r" t="t"/>
                  <a:pathLst>
                    <a:path extrusionOk="0" h="1400537" w="114172">
                      <a:moveTo>
                        <a:pt x="0" y="0"/>
                      </a:moveTo>
                      <a:lnTo>
                        <a:pt x="57873" y="1400537"/>
                      </a:lnTo>
                      <a:lnTo>
                        <a:pt x="57873" y="1400537"/>
                      </a:lnTo>
                      <a:cubicBezTo>
                        <a:pt x="57089" y="1327089"/>
                        <a:pt x="116055" y="1360411"/>
                        <a:pt x="114126" y="1136634"/>
                      </a:cubicBezTo>
                      <a:cubicBezTo>
                        <a:pt x="112197" y="912857"/>
                        <a:pt x="55159" y="217848"/>
                        <a:pt x="46298" y="57873"/>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None/>
                  </a:pPr>
                  <a:r>
                    <a:t/>
                  </a:r>
                  <a:endParaRPr b="1" i="0" sz="2400" u="none" cap="none" strike="noStrike">
                    <a:solidFill>
                      <a:schemeClr val="dk1"/>
                    </a:solidFill>
                    <a:latin typeface="Quattrocento Sans"/>
                    <a:ea typeface="Quattrocento Sans"/>
                    <a:cs typeface="Quattrocento Sans"/>
                    <a:sym typeface="Quattrocento Sans"/>
                  </a:endParaRPr>
                </a:p>
              </p:txBody>
            </p:sp>
            <p:pic>
              <p:nvPicPr>
                <p:cNvPr id="81" name="Google Shape;81;p8"/>
                <p:cNvPicPr preferRelativeResize="0"/>
                <p:nvPr/>
              </p:nvPicPr>
              <p:blipFill rotWithShape="1">
                <a:blip r:embed="rId4">
                  <a:alphaModFix/>
                </a:blip>
                <a:srcRect b="0" l="20048" r="23611" t="0"/>
                <a:stretch/>
              </p:blipFill>
              <p:spPr>
                <a:xfrm>
                  <a:off x="-84753" y="2896722"/>
                  <a:ext cx="2238173" cy="3972506"/>
                </a:xfrm>
                <a:prstGeom prst="rect">
                  <a:avLst/>
                </a:prstGeom>
                <a:noFill/>
                <a:ln>
                  <a:noFill/>
                </a:ln>
              </p:spPr>
            </p:pic>
          </p:grpSp>
          <p:pic>
            <p:nvPicPr>
              <p:cNvPr id="82" name="Google Shape;82;p8"/>
              <p:cNvPicPr preferRelativeResize="0"/>
              <p:nvPr/>
            </p:nvPicPr>
            <p:blipFill rotWithShape="1">
              <a:blip r:embed="rId5">
                <a:alphaModFix/>
              </a:blip>
              <a:srcRect b="0" l="0" r="0" t="0"/>
              <a:stretch/>
            </p:blipFill>
            <p:spPr>
              <a:xfrm>
                <a:off x="100462" y="5057191"/>
                <a:ext cx="1150930" cy="1931437"/>
              </a:xfrm>
              <a:prstGeom prst="rect">
                <a:avLst/>
              </a:prstGeom>
              <a:noFill/>
              <a:ln>
                <a:noFill/>
              </a:ln>
            </p:spPr>
          </p:pic>
        </p:grpSp>
      </p:gr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3" name="Shape 83"/>
        <p:cNvGrpSpPr/>
        <p:nvPr/>
      </p:nvGrpSpPr>
      <p:grpSpPr>
        <a:xfrm>
          <a:off x="0" y="0"/>
          <a:ext cx="0" cy="0"/>
          <a:chOff x="0" y="0"/>
          <a:chExt cx="0" cy="0"/>
        </a:xfrm>
      </p:grpSpPr>
      <p:sp>
        <p:nvSpPr>
          <p:cNvPr id="84" name="Google Shape;84;p9"/>
          <p:cNvSpPr txBox="1"/>
          <p:nvPr>
            <p:ph type="title"/>
          </p:nvPr>
        </p:nvSpPr>
        <p:spPr>
          <a:xfrm>
            <a:off x="711015" y="3581400"/>
            <a:ext cx="1096994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9"/>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9"/>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Image result for Demo" id="88" name="Google Shape;88;p9"/>
          <p:cNvPicPr preferRelativeResize="0"/>
          <p:nvPr/>
        </p:nvPicPr>
        <p:blipFill rotWithShape="1">
          <a:blip r:embed="rId2">
            <a:alphaModFix/>
          </a:blip>
          <a:srcRect b="0" l="0" r="0" t="0"/>
          <a:stretch/>
        </p:blipFill>
        <p:spPr>
          <a:xfrm>
            <a:off x="2924723" y="1295400"/>
            <a:ext cx="6148084" cy="21336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9" name="Shape 89"/>
        <p:cNvGrpSpPr/>
        <p:nvPr/>
      </p:nvGrpSpPr>
      <p:grpSpPr>
        <a:xfrm>
          <a:off x="0" y="0"/>
          <a:ext cx="0" cy="0"/>
          <a:chOff x="0" y="0"/>
          <a:chExt cx="0" cy="0"/>
        </a:xfrm>
      </p:grpSpPr>
      <p:sp>
        <p:nvSpPr>
          <p:cNvPr id="90" name="Google Shape;90;p10"/>
          <p:cNvSpPr txBox="1"/>
          <p:nvPr>
            <p:ph idx="1" type="body"/>
          </p:nvPr>
        </p:nvSpPr>
        <p:spPr>
          <a:xfrm>
            <a:off x="609441" y="990601"/>
            <a:ext cx="5383397" cy="5135564"/>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3300"/>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3300"/>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chemeClr val="dk1"/>
              </a:buClr>
              <a:buSzPts val="2000"/>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1" name="Google Shape;91;p10"/>
          <p:cNvSpPr txBox="1"/>
          <p:nvPr>
            <p:ph idx="2" type="body"/>
          </p:nvPr>
        </p:nvSpPr>
        <p:spPr>
          <a:xfrm>
            <a:off x="6195987" y="990601"/>
            <a:ext cx="5383397" cy="5135564"/>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3300"/>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3300"/>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chemeClr val="dk1"/>
              </a:buClr>
              <a:buSzPts val="2000"/>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2" name="Google Shape;92;p10"/>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0"/>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0"/>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p10"/>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96" name="Google Shape;96;p10"/>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
        <p:nvSpPr>
          <p:cNvPr id="97" name="Google Shape;97;p10"/>
          <p:cNvSpPr txBox="1"/>
          <p:nvPr>
            <p:ph type="title"/>
          </p:nvPr>
        </p:nvSpPr>
        <p:spPr>
          <a:xfrm>
            <a:off x="2742486" y="274638"/>
            <a:ext cx="8836898" cy="49288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442" y="274638"/>
            <a:ext cx="1096994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442" y="1600202"/>
            <a:ext cx="1096994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4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33.png"/><Relationship Id="rId6" Type="http://schemas.openxmlformats.org/officeDocument/2006/relationships/image" Target="../media/image19.png"/><Relationship Id="rId7" Type="http://schemas.openxmlformats.org/officeDocument/2006/relationships/image" Target="../media/image24.png"/><Relationship Id="rId8"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www.w3.org/TR/cor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javascript.info/formdat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ctrTitle"/>
          </p:nvPr>
        </p:nvSpPr>
        <p:spPr>
          <a:xfrm>
            <a:off x="4567032" y="4038600"/>
            <a:ext cx="7255063" cy="83088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A15D"/>
              </a:buClr>
              <a:buSzPts val="3200"/>
              <a:buFont typeface="Quattrocento Sans"/>
              <a:buNone/>
            </a:pPr>
            <a:r>
              <a:rPr lang="en-US"/>
              <a:t>JAVASCRIPT NÂNG CAO</a:t>
            </a:r>
            <a:endParaRPr/>
          </a:p>
        </p:txBody>
      </p:sp>
      <p:sp>
        <p:nvSpPr>
          <p:cNvPr id="146" name="Google Shape;146;p18"/>
          <p:cNvSpPr txBox="1"/>
          <p:nvPr>
            <p:ph idx="1" type="subTitle"/>
          </p:nvPr>
        </p:nvSpPr>
        <p:spPr>
          <a:xfrm>
            <a:off x="4567032" y="4876800"/>
            <a:ext cx="7255063"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F0E6"/>
              </a:buClr>
              <a:buSzPts val="3200"/>
              <a:buNone/>
            </a:pPr>
            <a:r>
              <a:rPr b="0" lang="en-US"/>
              <a:t>JSON Object &amp; Ajax</a:t>
            </a:r>
            <a:endParaRPr/>
          </a:p>
        </p:txBody>
      </p:sp>
      <p:cxnSp>
        <p:nvCxnSpPr>
          <p:cNvPr id="147" name="Google Shape;147;p18"/>
          <p:cNvCxnSpPr/>
          <p:nvPr/>
        </p:nvCxnSpPr>
        <p:spPr>
          <a:xfrm>
            <a:off x="4681585" y="4800600"/>
            <a:ext cx="7469056"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mc:AlternateContent>
    <mc:Choice Requires="p14">
      <p:transition spd="slow" p14:dur="1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Kiểu dữ liệu trong JSON</a:t>
            </a:r>
            <a:endParaRPr/>
          </a:p>
        </p:txBody>
      </p:sp>
      <p:sp>
        <p:nvSpPr>
          <p:cNvPr id="201" name="Google Shape;201;p2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Chuỗi (string): phải đặt trong cặp dấu ngoặc kép “”</a:t>
            </a:r>
            <a:endParaRPr/>
          </a:p>
          <a:p>
            <a:pPr indent="-342900" lvl="0" marL="342900" rtl="0" algn="l">
              <a:spcBef>
                <a:spcPts val="560"/>
              </a:spcBef>
              <a:spcAft>
                <a:spcPts val="0"/>
              </a:spcAft>
              <a:buClr>
                <a:srgbClr val="FF5A33"/>
              </a:buClr>
              <a:buSzPts val="2800"/>
              <a:buFont typeface="Noto Sans Symbols"/>
              <a:buChar char="❑"/>
            </a:pPr>
            <a:r>
              <a:rPr lang="en-US"/>
              <a:t>Số (Number): là một số nguyên hoặc là một số thực</a:t>
            </a:r>
            <a:endParaRPr/>
          </a:p>
          <a:p>
            <a:pPr indent="-342900" lvl="0" marL="342900" rtl="0" algn="l">
              <a:spcBef>
                <a:spcPts val="560"/>
              </a:spcBef>
              <a:spcAft>
                <a:spcPts val="0"/>
              </a:spcAft>
              <a:buClr>
                <a:srgbClr val="FF5A33"/>
              </a:buClr>
              <a:buSzPts val="2800"/>
              <a:buFont typeface="Noto Sans Symbols"/>
              <a:buChar char="❑"/>
            </a:pPr>
            <a:r>
              <a:rPr lang="en-US"/>
              <a:t>Đối tượng (đối tượng JSON)</a:t>
            </a:r>
            <a:endParaRPr/>
          </a:p>
          <a:p>
            <a:pPr indent="-342900" lvl="0" marL="342900" rtl="0" algn="l">
              <a:spcBef>
                <a:spcPts val="560"/>
              </a:spcBef>
              <a:spcAft>
                <a:spcPts val="0"/>
              </a:spcAft>
              <a:buClr>
                <a:srgbClr val="FF5A33"/>
              </a:buClr>
              <a:buSzPts val="2800"/>
              <a:buFont typeface="Noto Sans Symbols"/>
              <a:buChar char="❑"/>
            </a:pPr>
            <a:r>
              <a:rPr lang="en-US"/>
              <a:t>Mảng: được bao trong cặp dấu ngoặc vuông []</a:t>
            </a:r>
            <a:endParaRPr/>
          </a:p>
          <a:p>
            <a:pPr indent="-342900" lvl="0" marL="342900" rtl="0" algn="l">
              <a:spcBef>
                <a:spcPts val="560"/>
              </a:spcBef>
              <a:spcAft>
                <a:spcPts val="0"/>
              </a:spcAft>
              <a:buClr>
                <a:srgbClr val="FF5A33"/>
              </a:buClr>
              <a:buSzPts val="2800"/>
              <a:buFont typeface="Noto Sans Symbols"/>
              <a:buChar char="❑"/>
            </a:pPr>
            <a:r>
              <a:rPr lang="en-US"/>
              <a:t>Boolean</a:t>
            </a:r>
            <a:endParaRPr/>
          </a:p>
          <a:p>
            <a:pPr indent="-342900" lvl="0" marL="342900" rtl="0" algn="l">
              <a:spcBef>
                <a:spcPts val="560"/>
              </a:spcBef>
              <a:spcAft>
                <a:spcPts val="0"/>
              </a:spcAft>
              <a:buClr>
                <a:srgbClr val="FF5A33"/>
              </a:buClr>
              <a:buSzPts val="2800"/>
              <a:buFont typeface="Noto Sans Symbols"/>
              <a:buChar char="❑"/>
            </a:pPr>
            <a:r>
              <a:rPr lang="en-US"/>
              <a:t>NULL</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
                                            <p:txEl>
                                              <p:pRg end="3" st="3"/>
                                            </p:txEl>
                                          </p:spTgt>
                                        </p:tgtEl>
                                        <p:attrNameLst>
                                          <p:attrName>style.visibility</p:attrName>
                                        </p:attrNameLst>
                                      </p:cBhvr>
                                      <p:to>
                                        <p:strVal val="visible"/>
                                      </p:to>
                                    </p:set>
                                    <p:animEffect filter="fade" transition="in">
                                      <p:cBhvr>
                                        <p:cTn dur="1000"/>
                                        <p:tgtEl>
                                          <p:spTgt spid="20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
                                            <p:txEl>
                                              <p:pRg end="4" st="4"/>
                                            </p:txEl>
                                          </p:spTgt>
                                        </p:tgtEl>
                                        <p:attrNameLst>
                                          <p:attrName>style.visibility</p:attrName>
                                        </p:attrNameLst>
                                      </p:cBhvr>
                                      <p:to>
                                        <p:strVal val="visible"/>
                                      </p:to>
                                    </p:set>
                                    <p:animEffect filter="fade" transition="in">
                                      <p:cBhvr>
                                        <p:cTn dur="1000"/>
                                        <p:tgtEl>
                                          <p:spTgt spid="20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
                                            <p:txEl>
                                              <p:pRg end="5" st="5"/>
                                            </p:txEl>
                                          </p:spTgt>
                                        </p:tgtEl>
                                        <p:attrNameLst>
                                          <p:attrName>style.visibility</p:attrName>
                                        </p:attrNameLst>
                                      </p:cBhvr>
                                      <p:to>
                                        <p:strVal val="visible"/>
                                      </p:to>
                                    </p:set>
                                    <p:animEffect filter="fade" transition="in">
                                      <p:cBhvr>
                                        <p:cTn dur="1000"/>
                                        <p:tgtEl>
                                          <p:spTgt spid="20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JSON object</a:t>
            </a:r>
            <a:endParaRPr/>
          </a:p>
        </p:txBody>
      </p:sp>
      <p:sp>
        <p:nvSpPr>
          <p:cNvPr id="207" name="Google Shape;207;p28"/>
          <p:cNvSpPr txBox="1"/>
          <p:nvPr>
            <p:ph idx="1" type="body"/>
          </p:nvPr>
        </p:nvSpPr>
        <p:spPr>
          <a:xfrm>
            <a:off x="609442" y="1066800"/>
            <a:ext cx="5343683"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1: Mô tả lại 1 sinh viên bằng JSON</a:t>
            </a:r>
            <a:endParaRPr/>
          </a:p>
        </p:txBody>
      </p:sp>
      <p:pic>
        <p:nvPicPr>
          <p:cNvPr id="208" name="Google Shape;208;p28"/>
          <p:cNvPicPr preferRelativeResize="0"/>
          <p:nvPr/>
        </p:nvPicPr>
        <p:blipFill rotWithShape="1">
          <a:blip r:embed="rId3">
            <a:alphaModFix/>
          </a:blip>
          <a:srcRect b="0" l="0" r="0" t="0"/>
          <a:stretch/>
        </p:blipFill>
        <p:spPr>
          <a:xfrm>
            <a:off x="609442" y="2286000"/>
            <a:ext cx="5027770" cy="2436990"/>
          </a:xfrm>
          <a:prstGeom prst="rect">
            <a:avLst/>
          </a:prstGeom>
          <a:noFill/>
          <a:ln>
            <a:noFill/>
          </a:ln>
        </p:spPr>
      </p:pic>
      <p:sp>
        <p:nvSpPr>
          <p:cNvPr id="209" name="Google Shape;209;p28"/>
          <p:cNvSpPr txBox="1"/>
          <p:nvPr/>
        </p:nvSpPr>
        <p:spPr>
          <a:xfrm>
            <a:off x="5953125" y="1066800"/>
            <a:ext cx="5624670" cy="5257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rgbClr val="FF5A33"/>
              </a:buClr>
              <a:buSzPts val="2800"/>
              <a:buFont typeface="Noto Sans Symbols"/>
              <a:buChar char="❑"/>
            </a:pPr>
            <a:r>
              <a:rPr b="0" i="0" lang="en-US" sz="2800" u="none" cap="none" strike="noStrike">
                <a:solidFill>
                  <a:schemeClr val="dk1"/>
                </a:solidFill>
                <a:latin typeface="Quattrocento Sans"/>
                <a:ea typeface="Quattrocento Sans"/>
                <a:cs typeface="Quattrocento Sans"/>
                <a:sym typeface="Quattrocento Sans"/>
              </a:rPr>
              <a:t>Ví dụ 2: Mô tả lại 2 sinh viên bằng JSON</a:t>
            </a:r>
            <a:endParaRPr/>
          </a:p>
        </p:txBody>
      </p:sp>
      <p:pic>
        <p:nvPicPr>
          <p:cNvPr id="210" name="Google Shape;210;p28"/>
          <p:cNvPicPr preferRelativeResize="0"/>
          <p:nvPr/>
        </p:nvPicPr>
        <p:blipFill rotWithShape="1">
          <a:blip r:embed="rId4">
            <a:alphaModFix/>
          </a:blip>
          <a:srcRect b="0" l="0" r="0" t="0"/>
          <a:stretch/>
        </p:blipFill>
        <p:spPr>
          <a:xfrm>
            <a:off x="6094412" y="1947862"/>
            <a:ext cx="4911180" cy="46355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JSON object</a:t>
            </a:r>
            <a:endParaRPr/>
          </a:p>
        </p:txBody>
      </p:sp>
      <p:sp>
        <p:nvSpPr>
          <p:cNvPr id="217" name="Google Shape;217;p29"/>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3: Mô tả lại các đầu điểm của 3 bạn sinh viên trong lớp</a:t>
            </a:r>
            <a:endParaRPr/>
          </a:p>
        </p:txBody>
      </p:sp>
      <p:pic>
        <p:nvPicPr>
          <p:cNvPr id="218" name="Google Shape;218;p29"/>
          <p:cNvPicPr preferRelativeResize="0"/>
          <p:nvPr/>
        </p:nvPicPr>
        <p:blipFill rotWithShape="1">
          <a:blip r:embed="rId3">
            <a:alphaModFix/>
          </a:blip>
          <a:srcRect b="0" l="0" r="0" t="0"/>
          <a:stretch/>
        </p:blipFill>
        <p:spPr>
          <a:xfrm>
            <a:off x="4169647" y="1676400"/>
            <a:ext cx="3849529" cy="4786806"/>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1000"/>
                                        <p:tgtEl>
                                          <p:spTgt spid="21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JSON object</a:t>
            </a:r>
            <a:endParaRPr/>
          </a:p>
        </p:txBody>
      </p:sp>
      <p:sp>
        <p:nvSpPr>
          <p:cNvPr id="224" name="Google Shape;224;p30"/>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Nắm được định dạng JSON người học sẽ khá dễ dàng bắt đầu với những ứng dụng quản trị cơ sở dữ liệu dạng NoSQL Database</a:t>
            </a:r>
            <a:endParaRPr/>
          </a:p>
        </p:txBody>
      </p:sp>
      <p:pic>
        <p:nvPicPr>
          <p:cNvPr id="225" name="Google Shape;225;p30"/>
          <p:cNvPicPr preferRelativeResize="0"/>
          <p:nvPr/>
        </p:nvPicPr>
        <p:blipFill rotWithShape="1">
          <a:blip r:embed="rId3">
            <a:alphaModFix/>
          </a:blip>
          <a:srcRect b="0" l="0" r="0" t="0"/>
          <a:stretch/>
        </p:blipFill>
        <p:spPr>
          <a:xfrm>
            <a:off x="531812" y="2057400"/>
            <a:ext cx="3606800" cy="1905000"/>
          </a:xfrm>
          <a:prstGeom prst="rect">
            <a:avLst/>
          </a:prstGeom>
          <a:noFill/>
          <a:ln>
            <a:noFill/>
          </a:ln>
          <a:effectLst>
            <a:outerShdw blurRad="292100" rotWithShape="0" algn="tl" dir="2700000" dist="139700">
              <a:srgbClr val="333333">
                <a:alpha val="64705"/>
              </a:srgbClr>
            </a:outerShdw>
          </a:effectLst>
        </p:spPr>
      </p:pic>
      <p:pic>
        <p:nvPicPr>
          <p:cNvPr id="226" name="Google Shape;226;p30"/>
          <p:cNvPicPr preferRelativeResize="0"/>
          <p:nvPr/>
        </p:nvPicPr>
        <p:blipFill rotWithShape="1">
          <a:blip r:embed="rId4">
            <a:alphaModFix/>
          </a:blip>
          <a:srcRect b="0" l="0" r="0" t="0"/>
          <a:stretch/>
        </p:blipFill>
        <p:spPr>
          <a:xfrm>
            <a:off x="425509" y="4267200"/>
            <a:ext cx="3713103" cy="1902965"/>
          </a:xfrm>
          <a:prstGeom prst="rect">
            <a:avLst/>
          </a:prstGeom>
          <a:noFill/>
          <a:ln>
            <a:noFill/>
          </a:ln>
          <a:effectLst>
            <a:outerShdw blurRad="292100" rotWithShape="0" algn="tl" dir="2700000" dist="139700">
              <a:srgbClr val="333333">
                <a:alpha val="64705"/>
              </a:srgbClr>
            </a:outerShdw>
          </a:effectLst>
        </p:spPr>
      </p:pic>
      <p:pic>
        <p:nvPicPr>
          <p:cNvPr id="227" name="Google Shape;227;p30"/>
          <p:cNvPicPr preferRelativeResize="0"/>
          <p:nvPr/>
        </p:nvPicPr>
        <p:blipFill rotWithShape="1">
          <a:blip r:embed="rId5">
            <a:alphaModFix/>
          </a:blip>
          <a:srcRect b="0" l="0" r="0" t="0"/>
          <a:stretch/>
        </p:blipFill>
        <p:spPr>
          <a:xfrm>
            <a:off x="5027612" y="2217325"/>
            <a:ext cx="3170297" cy="1585149"/>
          </a:xfrm>
          <a:prstGeom prst="rect">
            <a:avLst/>
          </a:prstGeom>
          <a:noFill/>
          <a:ln>
            <a:noFill/>
          </a:ln>
          <a:effectLst>
            <a:outerShdw blurRad="292100" rotWithShape="0" algn="tl" dir="2700000" dist="139700">
              <a:srgbClr val="333333">
                <a:alpha val="64705"/>
              </a:srgbClr>
            </a:outerShdw>
          </a:effectLst>
        </p:spPr>
      </p:pic>
      <p:pic>
        <p:nvPicPr>
          <p:cNvPr id="228" name="Google Shape;228;p30"/>
          <p:cNvPicPr preferRelativeResize="0"/>
          <p:nvPr/>
        </p:nvPicPr>
        <p:blipFill rotWithShape="1">
          <a:blip r:embed="rId6">
            <a:alphaModFix/>
          </a:blip>
          <a:srcRect b="0" l="0" r="0" t="0"/>
          <a:stretch/>
        </p:blipFill>
        <p:spPr>
          <a:xfrm>
            <a:off x="5027612" y="4267200"/>
            <a:ext cx="2209800" cy="2209800"/>
          </a:xfrm>
          <a:prstGeom prst="rect">
            <a:avLst/>
          </a:prstGeom>
          <a:noFill/>
          <a:ln>
            <a:noFill/>
          </a:ln>
          <a:effectLst>
            <a:outerShdw blurRad="292100" rotWithShape="0" algn="tl" dir="2700000" dist="139700">
              <a:srgbClr val="333333">
                <a:alpha val="64705"/>
              </a:srgbClr>
            </a:outerShdw>
          </a:effectLst>
        </p:spPr>
      </p:pic>
      <p:pic>
        <p:nvPicPr>
          <p:cNvPr id="229" name="Google Shape;229;p30"/>
          <p:cNvPicPr preferRelativeResize="0"/>
          <p:nvPr/>
        </p:nvPicPr>
        <p:blipFill rotWithShape="1">
          <a:blip r:embed="rId7">
            <a:alphaModFix/>
          </a:blip>
          <a:srcRect b="0" l="0" r="0" t="0"/>
          <a:stretch/>
        </p:blipFill>
        <p:spPr>
          <a:xfrm>
            <a:off x="8532812" y="2278474"/>
            <a:ext cx="3352800" cy="1524000"/>
          </a:xfrm>
          <a:prstGeom prst="rect">
            <a:avLst/>
          </a:prstGeom>
          <a:noFill/>
          <a:ln>
            <a:noFill/>
          </a:ln>
          <a:effectLst>
            <a:outerShdw blurRad="292100" rotWithShape="0" algn="tl" dir="2700000" dist="139700">
              <a:srgbClr val="333333">
                <a:alpha val="64705"/>
              </a:srgbClr>
            </a:outerShdw>
          </a:effectLst>
        </p:spPr>
      </p:pic>
      <p:pic>
        <p:nvPicPr>
          <p:cNvPr id="230" name="Google Shape;230;p30"/>
          <p:cNvPicPr preferRelativeResize="0"/>
          <p:nvPr/>
        </p:nvPicPr>
        <p:blipFill rotWithShape="1">
          <a:blip r:embed="rId8">
            <a:alphaModFix/>
          </a:blip>
          <a:srcRect b="0" l="0" r="0" t="0"/>
          <a:stretch/>
        </p:blipFill>
        <p:spPr>
          <a:xfrm>
            <a:off x="8661752" y="4267200"/>
            <a:ext cx="3070746" cy="2057400"/>
          </a:xfrm>
          <a:prstGeom prst="rect">
            <a:avLst/>
          </a:prstGeom>
          <a:noFill/>
          <a:ln>
            <a:noFill/>
          </a:ln>
          <a:effectLst>
            <a:outerShdw blurRad="292100" rotWithShape="0" algn="tl" dir="2700000" dist="139700">
              <a:srgbClr val="333333">
                <a:alpha val="64705"/>
              </a:srgbClr>
            </a:outerShdw>
          </a:effectLst>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Effect filter="fade" transition="in">
                                      <p:cBhvr>
                                        <p:cTn dur="1000"/>
                                        <p:tgtEl>
                                          <p:spTgt spid="22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Tương tác với JSON Object</a:t>
            </a:r>
            <a:endParaRPr/>
          </a:p>
        </p:txBody>
      </p:sp>
      <p:sp>
        <p:nvSpPr>
          <p:cNvPr id="237" name="Google Shape;237;p3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JSON trong javascript về cơ bản cũng là 1 loại đối tượng, do đó khi tương tác với các giá trị trong đối tượng cũng áp dụng các cú pháp như học ở Slide 3: “</a:t>
            </a:r>
            <a:r>
              <a:rPr b="1" lang="en-US"/>
              <a:t>Lập trình hướng đối tượng trong Javascript</a:t>
            </a:r>
            <a:r>
              <a:rPr lang="en-US"/>
              <a:t>”</a:t>
            </a:r>
            <a:endParaRPr/>
          </a:p>
          <a:p>
            <a:pPr indent="-342900" lvl="0" marL="342900" rtl="0" algn="l">
              <a:spcBef>
                <a:spcPts val="560"/>
              </a:spcBef>
              <a:spcAft>
                <a:spcPts val="0"/>
              </a:spcAft>
              <a:buClr>
                <a:srgbClr val="FF5A33"/>
              </a:buClr>
              <a:buSzPts val="2800"/>
              <a:buFont typeface="Noto Sans Symbols"/>
              <a:buChar char="❑"/>
            </a:pPr>
            <a:r>
              <a:rPr lang="en-US"/>
              <a:t>Bổ sung các hàm trong javascript tương tác với JSON</a:t>
            </a:r>
            <a:endParaRPr/>
          </a:p>
        </p:txBody>
      </p:sp>
      <p:pic>
        <p:nvPicPr>
          <p:cNvPr id="238" name="Google Shape;238;p31"/>
          <p:cNvPicPr preferRelativeResize="0"/>
          <p:nvPr/>
        </p:nvPicPr>
        <p:blipFill rotWithShape="1">
          <a:blip r:embed="rId3">
            <a:alphaModFix/>
          </a:blip>
          <a:srcRect b="0" l="0" r="0" t="0"/>
          <a:stretch/>
        </p:blipFill>
        <p:spPr>
          <a:xfrm>
            <a:off x="741363" y="3549106"/>
            <a:ext cx="10706100" cy="32893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1000"/>
                                        <p:tgtEl>
                                          <p:spTgt spid="23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Effect filter="fade" transition="in">
                                      <p:cBhvr>
                                        <p:cTn dur="1000"/>
                                        <p:tgtEl>
                                          <p:spTgt spid="23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2: </a:t>
            </a:r>
            <a:br>
              <a:rPr lang="en-US"/>
            </a:br>
            <a:r>
              <a:rPr b="0" lang="en-US"/>
              <a:t>KHÁI NIỆM ASYNCHRONOUS JAVASCRIPT AND XML (AJAX)</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a:t>
            </a:r>
            <a:r>
              <a:rPr lang="en-US"/>
              <a:t>AJAX</a:t>
            </a:r>
            <a:endParaRPr/>
          </a:p>
        </p:txBody>
      </p:sp>
      <p:sp>
        <p:nvSpPr>
          <p:cNvPr id="249" name="Google Shape;249;p3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rgbClr val="FF5A33"/>
              </a:buClr>
              <a:buSzPct val="100000"/>
              <a:buFont typeface="Noto Sans Symbols"/>
              <a:buChar char="❑"/>
            </a:pPr>
            <a:r>
              <a:rPr b="1" lang="en-US"/>
              <a:t>AJAX</a:t>
            </a:r>
            <a:r>
              <a:rPr lang="en-US"/>
              <a:t> (Asynchronous JavaScript and XML) là một nhóm các công nghệ sử dụng để tạo các ứng dụng web động hay các ứng dụng giàu tính internet (</a:t>
            </a:r>
            <a:r>
              <a:rPr i="1" lang="en-US"/>
              <a:t>rich Internet application</a:t>
            </a:r>
            <a:r>
              <a:rPr lang="en-US"/>
              <a:t>). </a:t>
            </a:r>
            <a:endParaRPr/>
          </a:p>
          <a:p>
            <a:pPr indent="-342900" lvl="0" marL="342900" rtl="0" algn="l">
              <a:spcBef>
                <a:spcPts val="518"/>
              </a:spcBef>
              <a:spcAft>
                <a:spcPts val="0"/>
              </a:spcAft>
              <a:buClr>
                <a:srgbClr val="FF5A33"/>
              </a:buClr>
              <a:buSzPct val="100000"/>
              <a:buFont typeface="Noto Sans Symbols"/>
              <a:buChar char="❑"/>
            </a:pPr>
            <a:r>
              <a:rPr lang="en-US"/>
              <a:t>Từ </a:t>
            </a:r>
            <a:r>
              <a:rPr i="1" lang="en-US"/>
              <a:t>Ajax</a:t>
            </a:r>
            <a:r>
              <a:rPr lang="en-US"/>
              <a:t> được ông </a:t>
            </a:r>
            <a:r>
              <a:rPr b="1" lang="en-US"/>
              <a:t>Jesse James Garrett</a:t>
            </a:r>
            <a:r>
              <a:rPr lang="en-US"/>
              <a:t> đưa ra và dùng lần đầu tiên vào tháng 2 năm 2005 để chỉ kỹ thuật này, mặc dù các hỗ trợ cho </a:t>
            </a:r>
            <a:r>
              <a:rPr i="1" lang="en-US"/>
              <a:t>Ajax</a:t>
            </a:r>
            <a:r>
              <a:rPr lang="en-US"/>
              <a:t> đã có trên các chương trình duyệt từ 10 năm trước. Ajax là một kỹ thuật phát triển web có tính tương tác cao bằng cách kết hợp các ngôn ngữ:</a:t>
            </a:r>
            <a:endParaRPr/>
          </a:p>
          <a:p>
            <a:pPr indent="-285750" lvl="1" marL="742950" rtl="0" algn="l">
              <a:spcBef>
                <a:spcPts val="444"/>
              </a:spcBef>
              <a:spcAft>
                <a:spcPts val="0"/>
              </a:spcAft>
              <a:buSzPct val="100000"/>
              <a:buChar char="❖"/>
            </a:pPr>
            <a:r>
              <a:rPr lang="en-US"/>
              <a:t>HTML (hoặc XHTML) với CSS trong việc hiển thị thông tin</a:t>
            </a:r>
            <a:endParaRPr/>
          </a:p>
          <a:p>
            <a:pPr indent="-285750" lvl="1" marL="742950" rtl="0" algn="l">
              <a:spcBef>
                <a:spcPts val="444"/>
              </a:spcBef>
              <a:spcAft>
                <a:spcPts val="0"/>
              </a:spcAft>
              <a:buSzPct val="100000"/>
              <a:buChar char="❖"/>
            </a:pPr>
            <a:r>
              <a:rPr lang="en-US"/>
              <a:t>Mô hình DOM (Document Object Model), được thực hiện thông qua JavaScript, nhằm hiển thị thông tin động và tương tác với những thông tin được hiển thị</a:t>
            </a:r>
            <a:endParaRPr/>
          </a:p>
          <a:p>
            <a:pPr indent="-285750" lvl="1" marL="742950" rtl="0" algn="l">
              <a:spcBef>
                <a:spcPts val="444"/>
              </a:spcBef>
              <a:spcAft>
                <a:spcPts val="0"/>
              </a:spcAft>
              <a:buSzPct val="100000"/>
              <a:buChar char="❖"/>
            </a:pPr>
            <a:r>
              <a:rPr lang="en-US"/>
              <a:t>Đối tượng XMLHttpRequest để trao đổi dữ liệu một cách không đồng bộ với máy chủ web.</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1000"/>
                                        <p:tgtEl>
                                          <p:spTgt spid="24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1000"/>
                                        <p:tgtEl>
                                          <p:spTgt spid="24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1000"/>
                                        <p:tgtEl>
                                          <p:spTgt spid="24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3" st="3"/>
                                            </p:txEl>
                                          </p:spTgt>
                                        </p:tgtEl>
                                        <p:attrNameLst>
                                          <p:attrName>style.visibility</p:attrName>
                                        </p:attrNameLst>
                                      </p:cBhvr>
                                      <p:to>
                                        <p:strVal val="visible"/>
                                      </p:to>
                                    </p:set>
                                    <p:animEffect filter="fade" transition="in">
                                      <p:cBhvr>
                                        <p:cTn dur="1000"/>
                                        <p:tgtEl>
                                          <p:spTgt spid="24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4" st="4"/>
                                            </p:txEl>
                                          </p:spTgt>
                                        </p:tgtEl>
                                        <p:attrNameLst>
                                          <p:attrName>style.visibility</p:attrName>
                                        </p:attrNameLst>
                                      </p:cBhvr>
                                      <p:to>
                                        <p:strVal val="visible"/>
                                      </p:to>
                                    </p:set>
                                    <p:animEffect filter="fade" transition="in">
                                      <p:cBhvr>
                                        <p:cTn dur="1000"/>
                                        <p:tgtEl>
                                          <p:spTgt spid="2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hoạt động của </a:t>
            </a:r>
            <a:r>
              <a:rPr lang="en-US"/>
              <a:t>AJAX</a:t>
            </a:r>
            <a:endParaRPr/>
          </a:p>
        </p:txBody>
      </p:sp>
      <p:sp>
        <p:nvSpPr>
          <p:cNvPr id="256" name="Google Shape;256;p34"/>
          <p:cNvSpPr txBox="1"/>
          <p:nvPr>
            <p:ph idx="1" type="body"/>
          </p:nvPr>
        </p:nvSpPr>
        <p:spPr>
          <a:xfrm>
            <a:off x="609442" y="1066800"/>
            <a:ext cx="6323170" cy="5257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FF5A33"/>
              </a:buClr>
              <a:buSzPts val="2800"/>
              <a:buFont typeface="Noto Sans Symbols"/>
              <a:buChar char="❑"/>
            </a:pPr>
            <a:r>
              <a:rPr lang="en-US"/>
              <a:t>Ajax tự nó không phải là một công nghệ mà là một thuật ngữ mô tả việc sử dụng kết hợp một nhóm nhiều công nghệ với nhau.</a:t>
            </a:r>
            <a:endParaRPr/>
          </a:p>
          <a:p>
            <a:pPr indent="-342900" lvl="0" marL="342900" rtl="0" algn="l">
              <a:spcBef>
                <a:spcPts val="560"/>
              </a:spcBef>
              <a:spcAft>
                <a:spcPts val="0"/>
              </a:spcAft>
              <a:buClr>
                <a:srgbClr val="FF5A33"/>
              </a:buClr>
              <a:buSzPts val="2800"/>
              <a:buFont typeface="Noto Sans Symbols"/>
              <a:buChar char="❑"/>
            </a:pPr>
            <a:r>
              <a:rPr lang="en-US"/>
              <a:t>Về mô hình hoạt động của ajax, có thể thấy nó sử dung javascript như bộ đệm để xử lý việc thay đổi các thành phần (hay thậm chí toàn bộ) trên màn hình giao diện. Bởi vì thực hiện bằng javascript cho nên người dung sẽ không cảm thấy giao diện bị tải lại, việc này đem đếm cho người dùng trải nghiệm tốt hơn.</a:t>
            </a:r>
            <a:endParaRPr/>
          </a:p>
        </p:txBody>
      </p:sp>
      <p:pic>
        <p:nvPicPr>
          <p:cNvPr id="257" name="Google Shape;257;p34"/>
          <p:cNvPicPr preferRelativeResize="0"/>
          <p:nvPr/>
        </p:nvPicPr>
        <p:blipFill rotWithShape="1">
          <a:blip r:embed="rId3">
            <a:alphaModFix/>
          </a:blip>
          <a:srcRect b="0" l="0" r="0" t="0"/>
          <a:stretch/>
        </p:blipFill>
        <p:spPr>
          <a:xfrm>
            <a:off x="6932612" y="1950219"/>
            <a:ext cx="5041900" cy="4374381"/>
          </a:xfrm>
          <a:prstGeom prst="rect">
            <a:avLst/>
          </a:prstGeom>
          <a:noFill/>
          <a:ln>
            <a:noFill/>
          </a:ln>
          <a:effectLst>
            <a:outerShdw blurRad="292100" rotWithShape="0" algn="tl" dir="2700000" dist="139700">
              <a:srgbClr val="333333">
                <a:alpha val="64705"/>
              </a:srgbClr>
            </a:outerShdw>
          </a:effectLst>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animEffect filter="fade" transition="in">
                                      <p:cBhvr>
                                        <p:cTn dur="1000"/>
                                        <p:tgtEl>
                                          <p:spTgt spid="25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animEffect filter="fade" transition="in">
                                      <p:cBhvr>
                                        <p:cTn dur="1000"/>
                                        <p:tgtEl>
                                          <p:spTgt spid="25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hoạt động của </a:t>
            </a:r>
            <a:r>
              <a:rPr lang="en-US"/>
              <a:t>AJAX </a:t>
            </a:r>
            <a:r>
              <a:rPr b="0" lang="en-US"/>
              <a:t>– các bước thực hiện</a:t>
            </a:r>
            <a:endParaRPr b="0"/>
          </a:p>
        </p:txBody>
      </p:sp>
      <p:sp>
        <p:nvSpPr>
          <p:cNvPr id="264" name="Google Shape;264;p35"/>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FF5A33"/>
              </a:buClr>
              <a:buSzPts val="2800"/>
              <a:buFont typeface="Noto Sans Symbols"/>
              <a:buChar char="❑"/>
            </a:pPr>
            <a:r>
              <a:rPr lang="en-US"/>
              <a:t>Bước 1: Thu thập dữ liệu, lên kịch bản cho sự kiện</a:t>
            </a:r>
            <a:endParaRPr/>
          </a:p>
          <a:p>
            <a:pPr indent="-342900" lvl="0" marL="342900" rtl="0" algn="l">
              <a:spcBef>
                <a:spcPts val="560"/>
              </a:spcBef>
              <a:spcAft>
                <a:spcPts val="0"/>
              </a:spcAft>
              <a:buClr>
                <a:srgbClr val="FF5A33"/>
              </a:buClr>
              <a:buSzPts val="2800"/>
              <a:buFont typeface="Noto Sans Symbols"/>
              <a:buChar char="❑"/>
            </a:pPr>
            <a:r>
              <a:rPr lang="en-US"/>
              <a:t>Bước 2: Khi sự kiện xảy ra, sử dung javascript để gửi 1 request lên server (có thể sử dụng request GET, POST, PUT, PATCH,… tùy theo API)</a:t>
            </a:r>
            <a:endParaRPr/>
          </a:p>
          <a:p>
            <a:pPr indent="-342900" lvl="0" marL="342900" rtl="0" algn="l">
              <a:spcBef>
                <a:spcPts val="560"/>
              </a:spcBef>
              <a:spcAft>
                <a:spcPts val="0"/>
              </a:spcAft>
              <a:buClr>
                <a:srgbClr val="FF5A33"/>
              </a:buClr>
              <a:buSzPts val="2800"/>
              <a:buFont typeface="Noto Sans Symbols"/>
              <a:buChar char="❑"/>
            </a:pPr>
            <a:r>
              <a:rPr lang="en-US"/>
              <a:t>Bước 3: Server nhận dữ liệu, xử lý và trả về dữ liệu (thường là JSON)</a:t>
            </a:r>
            <a:endParaRPr/>
          </a:p>
          <a:p>
            <a:pPr indent="-342900" lvl="0" marL="342900" rtl="0" algn="l">
              <a:spcBef>
                <a:spcPts val="560"/>
              </a:spcBef>
              <a:spcAft>
                <a:spcPts val="0"/>
              </a:spcAft>
              <a:buClr>
                <a:srgbClr val="FF5A33"/>
              </a:buClr>
              <a:buSzPts val="2800"/>
              <a:buFont typeface="Noto Sans Symbols"/>
              <a:buChar char="❑"/>
            </a:pPr>
            <a:r>
              <a:rPr lang="en-US"/>
              <a:t>Bước 4: Javascript nhận dữ liệu gửi về, parse dữ liệu sang định dạng JSON sau đó bóc tách và có hành động thay đổi 1 phần (hoặc toàn bộ) dữ liệu đang có trên màn hình</a:t>
            </a:r>
            <a:endParaRPr/>
          </a:p>
          <a:p>
            <a:pPr indent="-342900" lvl="0" marL="342900" rtl="0" algn="l">
              <a:spcBef>
                <a:spcPts val="560"/>
              </a:spcBef>
              <a:spcAft>
                <a:spcPts val="0"/>
              </a:spcAft>
              <a:buClr>
                <a:srgbClr val="FF5A33"/>
              </a:buClr>
              <a:buSzPts val="2800"/>
              <a:buFont typeface="Noto Sans Symbols"/>
              <a:buChar char="❑"/>
            </a:pPr>
            <a:r>
              <a:rPr lang="en-US"/>
              <a:t>Do các bước trên được trình duyệt thực hiện ngầm dựa theo code javascript, do đó người dùng sẽ không cần phải tại lại trang theo cách truyền thống để gửi dữ liệu lên server</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000"/>
                                        <p:tgtEl>
                                          <p:spTgt spid="26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1000"/>
                                        <p:tgtEl>
                                          <p:spTgt spid="26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1000"/>
                                        <p:tgtEl>
                                          <p:spTgt spid="26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4">
                                            <p:txEl>
                                              <p:pRg end="4" st="4"/>
                                            </p:txEl>
                                          </p:spTgt>
                                        </p:tgtEl>
                                        <p:attrNameLst>
                                          <p:attrName>style.visibility</p:attrName>
                                        </p:attrNameLst>
                                      </p:cBhvr>
                                      <p:to>
                                        <p:strVal val="visible"/>
                                      </p:to>
                                    </p:set>
                                    <p:animEffect filter="fade" transition="in">
                                      <p:cBhvr>
                                        <p:cTn dur="1000"/>
                                        <p:tgtEl>
                                          <p:spTgt spid="2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3: </a:t>
            </a:r>
            <a:br>
              <a:rPr lang="en-US"/>
            </a:br>
            <a:r>
              <a:rPr b="0" lang="en-US"/>
              <a:t>THỰC HÀNH SỬ DỤNG HÀM FETCH</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Mục tiêu</a:t>
            </a:r>
            <a:endParaRPr/>
          </a:p>
        </p:txBody>
      </p:sp>
      <p:sp>
        <p:nvSpPr>
          <p:cNvPr id="153" name="Google Shape;153;p19"/>
          <p:cNvSpPr txBox="1"/>
          <p:nvPr>
            <p:ph idx="1" type="body"/>
          </p:nvPr>
        </p:nvSpPr>
        <p:spPr>
          <a:xfrm>
            <a:off x="2436812" y="1066800"/>
            <a:ext cx="9142571"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Giải thích được khái niệm JSON Object</a:t>
            </a:r>
            <a:endParaRPr/>
          </a:p>
          <a:p>
            <a:pPr indent="-342900" lvl="0" marL="342900" rtl="0" algn="l">
              <a:spcBef>
                <a:spcPts val="560"/>
              </a:spcBef>
              <a:spcAft>
                <a:spcPts val="0"/>
              </a:spcAft>
              <a:buClr>
                <a:srgbClr val="FF5A33"/>
              </a:buClr>
              <a:buSzPts val="2800"/>
              <a:buFont typeface="Noto Sans Symbols"/>
              <a:buChar char="◉"/>
            </a:pPr>
            <a:r>
              <a:rPr lang="en-US"/>
              <a:t>Giải thích được khái niệm Asynchronous JavaScript and XML (Ajax)</a:t>
            </a:r>
            <a:endParaRPr/>
          </a:p>
          <a:p>
            <a:pPr indent="-342900" lvl="0" marL="342900" rtl="0" algn="l">
              <a:spcBef>
                <a:spcPts val="560"/>
              </a:spcBef>
              <a:spcAft>
                <a:spcPts val="0"/>
              </a:spcAft>
              <a:buClr>
                <a:srgbClr val="FF5A33"/>
              </a:buClr>
              <a:buSzPts val="2800"/>
              <a:buFont typeface="Noto Sans Symbols"/>
              <a:buChar char="◉"/>
            </a:pPr>
            <a:r>
              <a:rPr lang="en-US"/>
              <a:t>Thực hiện được việc gửi request tới server bằng javascript ajax (sử dung fetch)</a:t>
            </a:r>
            <a:endParaRPr/>
          </a:p>
          <a:p>
            <a:pPr indent="-342900" lvl="0" marL="342900" rtl="0" algn="l">
              <a:spcBef>
                <a:spcPts val="560"/>
              </a:spcBef>
              <a:spcAft>
                <a:spcPts val="0"/>
              </a:spcAft>
              <a:buClr>
                <a:srgbClr val="FF5A33"/>
              </a:buClr>
              <a:buSzPts val="2800"/>
              <a:buFont typeface="Noto Sans Symbols"/>
              <a:buChar char="◉"/>
            </a:pPr>
            <a:r>
              <a:rPr lang="en-US"/>
              <a:t>Sử dụng được thư viện bên thứ 3 (axios)</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Sử dung XMLHttpRequest</a:t>
            </a:r>
            <a:endParaRPr b="0"/>
          </a:p>
        </p:txBody>
      </p:sp>
      <p:sp>
        <p:nvSpPr>
          <p:cNvPr id="276" name="Google Shape;276;p3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Trước đây (javascript ES5) để thực hiện gửi request từ js lên server để tương tác với dữ liệu bắt buộc phải sử dụng XMLHttpRequest hoặc ActiveXObject (đối với trình duyệt IE5, 6)</a:t>
            </a:r>
            <a:endParaRPr/>
          </a:p>
          <a:p>
            <a:pPr indent="-342900" lvl="0" marL="342900" rtl="0" algn="l">
              <a:spcBef>
                <a:spcPts val="560"/>
              </a:spcBef>
              <a:spcAft>
                <a:spcPts val="0"/>
              </a:spcAft>
              <a:buClr>
                <a:srgbClr val="FF5A33"/>
              </a:buClr>
              <a:buSzPts val="2800"/>
              <a:buFont typeface="Noto Sans Symbols"/>
              <a:buChar char="❑"/>
            </a:pPr>
            <a:r>
              <a:rPr lang="en-US"/>
              <a:t>Code ra hàm gửi request rất vất vả và hạn chế dần khi xu hướng công nghệ thay đổi, IE đã được khai tử bởi Microsoft.</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Sử dung XMLHttpRequest</a:t>
            </a:r>
            <a:endParaRPr b="0"/>
          </a:p>
        </p:txBody>
      </p:sp>
      <p:sp>
        <p:nvSpPr>
          <p:cNvPr id="283" name="Google Shape;283;p38"/>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4: sử dụng code để gửi request bằng XMLHttpRequest:</a:t>
            </a:r>
            <a:endParaRPr/>
          </a:p>
        </p:txBody>
      </p:sp>
      <p:pic>
        <p:nvPicPr>
          <p:cNvPr id="284" name="Google Shape;284;p38"/>
          <p:cNvPicPr preferRelativeResize="0"/>
          <p:nvPr/>
        </p:nvPicPr>
        <p:blipFill rotWithShape="1">
          <a:blip r:embed="rId3">
            <a:alphaModFix/>
          </a:blip>
          <a:srcRect b="0" l="0" r="0" t="0"/>
          <a:stretch/>
        </p:blipFill>
        <p:spPr>
          <a:xfrm>
            <a:off x="6465897" y="1858027"/>
            <a:ext cx="5379359" cy="4725334"/>
          </a:xfrm>
          <a:prstGeom prst="rect">
            <a:avLst/>
          </a:prstGeom>
          <a:noFill/>
          <a:ln>
            <a:noFill/>
          </a:ln>
        </p:spPr>
      </p:pic>
      <p:pic>
        <p:nvPicPr>
          <p:cNvPr id="285" name="Google Shape;285;p38"/>
          <p:cNvPicPr preferRelativeResize="0"/>
          <p:nvPr/>
        </p:nvPicPr>
        <p:blipFill rotWithShape="1">
          <a:blip r:embed="rId4">
            <a:alphaModFix/>
          </a:blip>
          <a:srcRect b="0" l="0" r="0" t="0"/>
          <a:stretch/>
        </p:blipFill>
        <p:spPr>
          <a:xfrm>
            <a:off x="386840" y="1858026"/>
            <a:ext cx="5250372" cy="4725335"/>
          </a:xfrm>
          <a:prstGeom prst="rect">
            <a:avLst/>
          </a:prstGeom>
          <a:noFill/>
          <a:ln>
            <a:noFill/>
          </a:ln>
        </p:spPr>
      </p:pic>
      <p:sp>
        <p:nvSpPr>
          <p:cNvPr id="286" name="Google Shape;286;p38"/>
          <p:cNvSpPr/>
          <p:nvPr/>
        </p:nvSpPr>
        <p:spPr>
          <a:xfrm>
            <a:off x="5637212" y="4114800"/>
            <a:ext cx="828685" cy="4572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1000"/>
                                        <p:tgtEl>
                                          <p:spTgt spid="28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Sử dung Hàm Fetch (Es2015 – ES6)</a:t>
            </a:r>
            <a:endParaRPr/>
          </a:p>
        </p:txBody>
      </p:sp>
      <p:sp>
        <p:nvSpPr>
          <p:cNvPr id="293" name="Google Shape;293;p39"/>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Khi chuẩn ECMAScript 2015 (ES6) ra đời, đi kèm với khái niệm </a:t>
            </a:r>
            <a:r>
              <a:rPr b="1" lang="en-US"/>
              <a:t>Promise</a:t>
            </a:r>
            <a:r>
              <a:rPr lang="en-US"/>
              <a:t>, javascript đồng thời bổ sung hàm </a:t>
            </a:r>
            <a:r>
              <a:rPr b="1" lang="en-US"/>
              <a:t>fetch()</a:t>
            </a:r>
            <a:r>
              <a:rPr lang="en-US"/>
              <a:t> giúp gửi request bằng javascript tới server để tương tác với dữ liệu đơn giản và ngắn gọn hơn rất nhiều.</a:t>
            </a:r>
            <a:endParaRPr/>
          </a:p>
          <a:p>
            <a:pPr indent="-342900" lvl="0" marL="342900" rtl="0" algn="l">
              <a:spcBef>
                <a:spcPts val="560"/>
              </a:spcBef>
              <a:spcAft>
                <a:spcPts val="0"/>
              </a:spcAft>
              <a:buClr>
                <a:srgbClr val="FF5A33"/>
              </a:buClr>
              <a:buSzPts val="2800"/>
              <a:buFont typeface="Noto Sans Symbols"/>
              <a:buChar char="❑"/>
            </a:pPr>
            <a:r>
              <a:rPr b="1" lang="en-US"/>
              <a:t>fetch() </a:t>
            </a:r>
            <a:r>
              <a:rPr lang="en-US"/>
              <a:t>được viết trên nền của promise nên sẽ tránh được trạng thái Callback Hell, code dễ đọc và sáng sủa hơn.</a:t>
            </a:r>
            <a:endParaRPr/>
          </a:p>
          <a:p>
            <a:pPr indent="-342900" lvl="0" marL="342900" rtl="0" algn="l">
              <a:spcBef>
                <a:spcPts val="560"/>
              </a:spcBef>
              <a:spcAft>
                <a:spcPts val="0"/>
              </a:spcAft>
              <a:buClr>
                <a:srgbClr val="FF5A33"/>
              </a:buClr>
              <a:buSzPts val="2800"/>
              <a:buFont typeface="Noto Sans Symbols"/>
              <a:buChar char="❑"/>
            </a:pPr>
            <a:r>
              <a:rPr b="1" lang="en-US"/>
              <a:t>fetch() </a:t>
            </a:r>
            <a:r>
              <a:rPr lang="en-US"/>
              <a:t>được nâng cấp theo các chuẩn mới của javascript. ECMAScript 2017 (ES8) fetch() tích hợp được cả với các tính năng mới như async/await</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animEffect filter="fade" transition="in">
                                      <p:cBhvr>
                                        <p:cTn dur="1000"/>
                                        <p:tgtEl>
                                          <p:spTgt spid="29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3">
                                            <p:txEl>
                                              <p:pRg end="1" st="1"/>
                                            </p:txEl>
                                          </p:spTgt>
                                        </p:tgtEl>
                                        <p:attrNameLst>
                                          <p:attrName>style.visibility</p:attrName>
                                        </p:attrNameLst>
                                      </p:cBhvr>
                                      <p:to>
                                        <p:strVal val="visible"/>
                                      </p:to>
                                    </p:set>
                                    <p:animEffect filter="fade" transition="in">
                                      <p:cBhvr>
                                        <p:cTn dur="1000"/>
                                        <p:tgtEl>
                                          <p:spTgt spid="29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3">
                                            <p:txEl>
                                              <p:pRg end="2" st="2"/>
                                            </p:txEl>
                                          </p:spTgt>
                                        </p:tgtEl>
                                        <p:attrNameLst>
                                          <p:attrName>style.visibility</p:attrName>
                                        </p:attrNameLst>
                                      </p:cBhvr>
                                      <p:to>
                                        <p:strVal val="visible"/>
                                      </p:to>
                                    </p:set>
                                    <p:animEffect filter="fade" transition="in">
                                      <p:cBhvr>
                                        <p:cTn dur="1000"/>
                                        <p:tgtEl>
                                          <p:spTgt spid="29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Sử dung Hàm Fetch (Es2015 – ES6)</a:t>
            </a:r>
            <a:endParaRPr/>
          </a:p>
        </p:txBody>
      </p:sp>
      <p:sp>
        <p:nvSpPr>
          <p:cNvPr id="300" name="Google Shape;300;p40"/>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5: gửi request lên cùng url với ví dụ 4 nhưng sử dụng </a:t>
            </a:r>
            <a:r>
              <a:rPr b="1" lang="en-US"/>
              <a:t>fetch()</a:t>
            </a:r>
            <a:endParaRPr/>
          </a:p>
        </p:txBody>
      </p:sp>
      <p:pic>
        <p:nvPicPr>
          <p:cNvPr id="301" name="Google Shape;301;p40"/>
          <p:cNvPicPr preferRelativeResize="0"/>
          <p:nvPr/>
        </p:nvPicPr>
        <p:blipFill rotWithShape="1">
          <a:blip r:embed="rId3">
            <a:alphaModFix/>
          </a:blip>
          <a:srcRect b="0" l="0" r="0" t="0"/>
          <a:stretch/>
        </p:blipFill>
        <p:spPr>
          <a:xfrm>
            <a:off x="1052512" y="1636958"/>
            <a:ext cx="10083800" cy="2603500"/>
          </a:xfrm>
          <a:prstGeom prst="rect">
            <a:avLst/>
          </a:prstGeom>
          <a:noFill/>
          <a:ln>
            <a:noFill/>
          </a:ln>
        </p:spPr>
      </p:pic>
      <p:pic>
        <p:nvPicPr>
          <p:cNvPr id="302" name="Google Shape;302;p40"/>
          <p:cNvPicPr preferRelativeResize="0"/>
          <p:nvPr/>
        </p:nvPicPr>
        <p:blipFill rotWithShape="1">
          <a:blip r:embed="rId4">
            <a:alphaModFix/>
          </a:blip>
          <a:srcRect b="0" l="0" r="0" t="0"/>
          <a:stretch/>
        </p:blipFill>
        <p:spPr>
          <a:xfrm>
            <a:off x="1052512" y="4963016"/>
            <a:ext cx="10114628" cy="1361584"/>
          </a:xfrm>
          <a:prstGeom prst="rect">
            <a:avLst/>
          </a:prstGeom>
          <a:noFill/>
          <a:ln>
            <a:noFill/>
          </a:ln>
        </p:spPr>
      </p:pic>
      <p:sp>
        <p:nvSpPr>
          <p:cNvPr id="303" name="Google Shape;303;p40"/>
          <p:cNvSpPr/>
          <p:nvPr/>
        </p:nvSpPr>
        <p:spPr>
          <a:xfrm>
            <a:off x="5881226" y="4250474"/>
            <a:ext cx="457200" cy="712542"/>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animEffect filter="fade" transition="in">
                                      <p:cBhvr>
                                        <p:cTn dur="1000"/>
                                        <p:tgtEl>
                                          <p:spTgt spid="30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Sử dung Hàm Fetch – các tham số</a:t>
            </a:r>
            <a:endParaRPr b="0"/>
          </a:p>
        </p:txBody>
      </p:sp>
      <p:sp>
        <p:nvSpPr>
          <p:cNvPr id="310" name="Google Shape;310;p4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Hàm fetch(url[, options]) – ý nghĩa các tham số:</a:t>
            </a:r>
            <a:endParaRPr/>
          </a:p>
          <a:p>
            <a:pPr indent="-285750" lvl="1" marL="742950" rtl="0" algn="l">
              <a:spcBef>
                <a:spcPts val="480"/>
              </a:spcBef>
              <a:spcAft>
                <a:spcPts val="0"/>
              </a:spcAft>
              <a:buSzPts val="2400"/>
              <a:buChar char="❖"/>
            </a:pPr>
            <a:r>
              <a:rPr lang="en-US"/>
              <a:t>url: Đường dẫn gửi request</a:t>
            </a:r>
            <a:endParaRPr/>
          </a:p>
          <a:p>
            <a:pPr indent="-285750" lvl="1" marL="742950" rtl="0" algn="l">
              <a:spcBef>
                <a:spcPts val="480"/>
              </a:spcBef>
              <a:spcAft>
                <a:spcPts val="0"/>
              </a:spcAft>
              <a:buSzPts val="2400"/>
              <a:buChar char="❖"/>
            </a:pPr>
            <a:r>
              <a:rPr lang="en-US"/>
              <a:t>Options: là 1 json object để config các thành phần method, body, headers,… cho request</a:t>
            </a:r>
            <a:endParaRPr/>
          </a:p>
          <a:p>
            <a:pPr indent="-228600" lvl="2" marL="1143000" rtl="0" algn="l">
              <a:spcBef>
                <a:spcPts val="400"/>
              </a:spcBef>
              <a:spcAft>
                <a:spcPts val="0"/>
              </a:spcAft>
              <a:buSzPts val="2000"/>
              <a:buChar char="⮚"/>
            </a:pPr>
            <a:r>
              <a:rPr lang="en-US"/>
              <a:t>Có thể có hoặc không, nếu không có thì method mặc định của request là dạng </a:t>
            </a:r>
            <a:r>
              <a:rPr b="1" lang="en-US"/>
              <a:t>GET</a:t>
            </a:r>
            <a:endParaRPr/>
          </a:p>
          <a:p>
            <a:pPr indent="-228600" lvl="2" marL="1143000" rtl="0" algn="l">
              <a:spcBef>
                <a:spcPts val="400"/>
              </a:spcBef>
              <a:spcAft>
                <a:spcPts val="0"/>
              </a:spcAft>
              <a:buSzPts val="2000"/>
              <a:buChar char="⮚"/>
            </a:pPr>
            <a:r>
              <a:rPr lang="en-US"/>
              <a:t>method: “GET”|”POST” : thuộc tính quy định kiểu request</a:t>
            </a:r>
            <a:endParaRPr/>
          </a:p>
          <a:p>
            <a:pPr indent="-228600" lvl="2" marL="1143000" rtl="0" algn="l">
              <a:spcBef>
                <a:spcPts val="400"/>
              </a:spcBef>
              <a:spcAft>
                <a:spcPts val="0"/>
              </a:spcAft>
              <a:buSzPts val="2000"/>
              <a:buChar char="⮚"/>
            </a:pPr>
            <a:r>
              <a:rPr lang="en-US"/>
              <a:t>headers: { "Content-type": "application/x-www-form-urlencoded; charset=UTF-8" }: config cho header của request (</a:t>
            </a:r>
            <a:r>
              <a:rPr lang="en-US" u="sng">
                <a:solidFill>
                  <a:schemeClr val="hlink"/>
                </a:solidFill>
                <a:hlinkClick r:id="rId3"/>
              </a:rPr>
              <a:t>https://www.w3.org/TR/cors/</a:t>
            </a:r>
            <a:r>
              <a:rPr lang="en-US"/>
              <a:t>)</a:t>
            </a:r>
            <a:endParaRPr/>
          </a:p>
          <a:p>
            <a:pPr indent="-228600" lvl="2" marL="1143000" rtl="0" algn="l">
              <a:spcBef>
                <a:spcPts val="400"/>
              </a:spcBef>
              <a:spcAft>
                <a:spcPts val="0"/>
              </a:spcAft>
              <a:buSzPts val="2000"/>
              <a:buChar char="⮚"/>
            </a:pPr>
            <a:r>
              <a:rPr lang="en-US"/>
              <a:t>body: {data}: dữ liệu cần gửi lên server</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animEffect filter="fade" transition="in">
                                      <p:cBhvr>
                                        <p:cTn dur="1000"/>
                                        <p:tgtEl>
                                          <p:spTgt spid="31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animEffect filter="fade" transition="in">
                                      <p:cBhvr>
                                        <p:cTn dur="1000"/>
                                        <p:tgtEl>
                                          <p:spTgt spid="31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animEffect filter="fade" transition="in">
                                      <p:cBhvr>
                                        <p:cTn dur="1000"/>
                                        <p:tgtEl>
                                          <p:spTgt spid="31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0">
                                            <p:txEl>
                                              <p:pRg end="3" st="3"/>
                                            </p:txEl>
                                          </p:spTgt>
                                        </p:tgtEl>
                                        <p:attrNameLst>
                                          <p:attrName>style.visibility</p:attrName>
                                        </p:attrNameLst>
                                      </p:cBhvr>
                                      <p:to>
                                        <p:strVal val="visible"/>
                                      </p:to>
                                    </p:set>
                                    <p:animEffect filter="fade" transition="in">
                                      <p:cBhvr>
                                        <p:cTn dur="1000"/>
                                        <p:tgtEl>
                                          <p:spTgt spid="31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0">
                                            <p:txEl>
                                              <p:pRg end="4" st="4"/>
                                            </p:txEl>
                                          </p:spTgt>
                                        </p:tgtEl>
                                        <p:attrNameLst>
                                          <p:attrName>style.visibility</p:attrName>
                                        </p:attrNameLst>
                                      </p:cBhvr>
                                      <p:to>
                                        <p:strVal val="visible"/>
                                      </p:to>
                                    </p:set>
                                    <p:animEffect filter="fade" transition="in">
                                      <p:cBhvr>
                                        <p:cTn dur="1000"/>
                                        <p:tgtEl>
                                          <p:spTgt spid="31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0">
                                            <p:txEl>
                                              <p:pRg end="5" st="5"/>
                                            </p:txEl>
                                          </p:spTgt>
                                        </p:tgtEl>
                                        <p:attrNameLst>
                                          <p:attrName>style.visibility</p:attrName>
                                        </p:attrNameLst>
                                      </p:cBhvr>
                                      <p:to>
                                        <p:strVal val="visible"/>
                                      </p:to>
                                    </p:set>
                                    <p:animEffect filter="fade" transition="in">
                                      <p:cBhvr>
                                        <p:cTn dur="1000"/>
                                        <p:tgtEl>
                                          <p:spTgt spid="31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0">
                                            <p:txEl>
                                              <p:pRg end="6" st="6"/>
                                            </p:txEl>
                                          </p:spTgt>
                                        </p:tgtEl>
                                        <p:attrNameLst>
                                          <p:attrName>style.visibility</p:attrName>
                                        </p:attrNameLst>
                                      </p:cBhvr>
                                      <p:to>
                                        <p:strVal val="visible"/>
                                      </p:to>
                                    </p:set>
                                    <p:animEffect filter="fade" transition="in">
                                      <p:cBhvr>
                                        <p:cTn dur="1000"/>
                                        <p:tgtEl>
                                          <p:spTgt spid="31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Sử dung Hàm Fetch – các tham số</a:t>
            </a:r>
            <a:endParaRPr b="0"/>
          </a:p>
        </p:txBody>
      </p:sp>
      <p:sp>
        <p:nvSpPr>
          <p:cNvPr id="317" name="Google Shape;317;p42"/>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6: gửi request dạng POST với dữ liệu lên server</a:t>
            </a:r>
            <a:endParaRPr/>
          </a:p>
        </p:txBody>
      </p:sp>
      <p:pic>
        <p:nvPicPr>
          <p:cNvPr id="318" name="Google Shape;318;p42"/>
          <p:cNvPicPr preferRelativeResize="0"/>
          <p:nvPr/>
        </p:nvPicPr>
        <p:blipFill rotWithShape="1">
          <a:blip r:embed="rId3">
            <a:alphaModFix/>
          </a:blip>
          <a:srcRect b="0" l="0" r="0" t="0"/>
          <a:stretch/>
        </p:blipFill>
        <p:spPr>
          <a:xfrm>
            <a:off x="3078162" y="1600200"/>
            <a:ext cx="6032500" cy="51562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1000"/>
                                        <p:tgtEl>
                                          <p:spTgt spid="31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Sử dung Hàm Fetch – Thành phần response</a:t>
            </a:r>
            <a:endParaRPr/>
          </a:p>
        </p:txBody>
      </p:sp>
      <p:sp>
        <p:nvSpPr>
          <p:cNvPr id="325" name="Google Shape;325;p4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response là một object được trả về, chúng ta có thể truy xuất rất nhiều metadata dễ dàng từ object này.</a:t>
            </a:r>
            <a:endParaRPr/>
          </a:p>
          <a:p>
            <a:pPr indent="-285750" lvl="1" marL="742950" rtl="0" algn="l">
              <a:spcBef>
                <a:spcPts val="480"/>
              </a:spcBef>
              <a:spcAft>
                <a:spcPts val="0"/>
              </a:spcAft>
              <a:buSzPts val="2400"/>
              <a:buChar char="❖"/>
            </a:pPr>
            <a:r>
              <a:rPr lang="en-US"/>
              <a:t>response.status – http status ví dụ: 200, 404, 403, 500,…</a:t>
            </a:r>
            <a:endParaRPr/>
          </a:p>
          <a:p>
            <a:pPr indent="-285750" lvl="1" marL="742950" rtl="0" algn="l">
              <a:spcBef>
                <a:spcPts val="480"/>
              </a:spcBef>
              <a:spcAft>
                <a:spcPts val="0"/>
              </a:spcAft>
              <a:buSzPts val="2400"/>
              <a:buChar char="❖"/>
            </a:pPr>
            <a:r>
              <a:rPr lang="en-US"/>
              <a:t>response.ok – trả về true|false – trạng thái gửi request có thành công hay không</a:t>
            </a:r>
            <a:endParaRPr/>
          </a:p>
          <a:p>
            <a:pPr indent="-285750" lvl="1" marL="742950" rtl="0" algn="l">
              <a:spcBef>
                <a:spcPts val="480"/>
              </a:spcBef>
              <a:spcAft>
                <a:spcPts val="0"/>
              </a:spcAft>
              <a:buSzPts val="2400"/>
              <a:buChar char="❖"/>
            </a:pPr>
            <a:r>
              <a:rPr lang="en-US"/>
              <a:t>response.type – có 3 loại type:</a:t>
            </a:r>
            <a:endParaRPr/>
          </a:p>
          <a:p>
            <a:pPr indent="-228600" lvl="2" marL="1143000" rtl="0" algn="l">
              <a:spcBef>
                <a:spcPts val="400"/>
              </a:spcBef>
              <a:spcAft>
                <a:spcPts val="0"/>
              </a:spcAft>
              <a:buSzPts val="2000"/>
              <a:buChar char="⮚"/>
            </a:pPr>
            <a:r>
              <a:rPr lang="en-US"/>
              <a:t>basic: có nghĩa là không có giới hạn ai có thể xem response này</a:t>
            </a:r>
            <a:endParaRPr/>
          </a:p>
          <a:p>
            <a:pPr indent="-228600" lvl="2" marL="1143000" rtl="0" algn="l">
              <a:spcBef>
                <a:spcPts val="400"/>
              </a:spcBef>
              <a:spcAft>
                <a:spcPts val="0"/>
              </a:spcAft>
              <a:buSzPts val="2000"/>
              <a:buChar char="⮚"/>
            </a:pPr>
            <a:r>
              <a:rPr lang="en-US"/>
              <a:t>cors: nguồn gốc của request không nằm cùng nguồn của server, và server trả về response có kèm cùng CORS header</a:t>
            </a:r>
            <a:endParaRPr/>
          </a:p>
          <a:p>
            <a:pPr indent="-228600" lvl="2" marL="1143000" rtl="0" algn="l">
              <a:spcBef>
                <a:spcPts val="400"/>
              </a:spcBef>
              <a:spcAft>
                <a:spcPts val="0"/>
              </a:spcAft>
              <a:buSzPts val="2000"/>
              <a:buChar char="⮚"/>
            </a:pPr>
            <a:r>
              <a:rPr lang="en-US"/>
              <a:t>opaque: các response không có CORS headers đến từ server có nguồn gốc, theo spec thì response này bạn không thể truy cập bất cứ thông tin gì, và vì thế không không thể biết được response có thành công hay không, hay bạn không có quyền truy xuất resource này</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000"/>
                                        <p:tgtEl>
                                          <p:spTgt spid="32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1000"/>
                                        <p:tgtEl>
                                          <p:spTgt spid="32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1000"/>
                                        <p:tgtEl>
                                          <p:spTgt spid="32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5">
                                            <p:txEl>
                                              <p:pRg end="3" st="3"/>
                                            </p:txEl>
                                          </p:spTgt>
                                        </p:tgtEl>
                                        <p:attrNameLst>
                                          <p:attrName>style.visibility</p:attrName>
                                        </p:attrNameLst>
                                      </p:cBhvr>
                                      <p:to>
                                        <p:strVal val="visible"/>
                                      </p:to>
                                    </p:set>
                                    <p:animEffect filter="fade" transition="in">
                                      <p:cBhvr>
                                        <p:cTn dur="1000"/>
                                        <p:tgtEl>
                                          <p:spTgt spid="32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5">
                                            <p:txEl>
                                              <p:pRg end="4" st="4"/>
                                            </p:txEl>
                                          </p:spTgt>
                                        </p:tgtEl>
                                        <p:attrNameLst>
                                          <p:attrName>style.visibility</p:attrName>
                                        </p:attrNameLst>
                                      </p:cBhvr>
                                      <p:to>
                                        <p:strVal val="visible"/>
                                      </p:to>
                                    </p:set>
                                    <p:animEffect filter="fade" transition="in">
                                      <p:cBhvr>
                                        <p:cTn dur="1000"/>
                                        <p:tgtEl>
                                          <p:spTgt spid="32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5">
                                            <p:txEl>
                                              <p:pRg end="5" st="5"/>
                                            </p:txEl>
                                          </p:spTgt>
                                        </p:tgtEl>
                                        <p:attrNameLst>
                                          <p:attrName>style.visibility</p:attrName>
                                        </p:attrNameLst>
                                      </p:cBhvr>
                                      <p:to>
                                        <p:strVal val="visible"/>
                                      </p:to>
                                    </p:set>
                                    <p:animEffect filter="fade" transition="in">
                                      <p:cBhvr>
                                        <p:cTn dur="1000"/>
                                        <p:tgtEl>
                                          <p:spTgt spid="32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5">
                                            <p:txEl>
                                              <p:pRg end="6" st="6"/>
                                            </p:txEl>
                                          </p:spTgt>
                                        </p:tgtEl>
                                        <p:attrNameLst>
                                          <p:attrName>style.visibility</p:attrName>
                                        </p:attrNameLst>
                                      </p:cBhvr>
                                      <p:to>
                                        <p:strVal val="visible"/>
                                      </p:to>
                                    </p:set>
                                    <p:animEffect filter="fade" transition="in">
                                      <p:cBhvr>
                                        <p:cTn dur="1000"/>
                                        <p:tgtEl>
                                          <p:spTgt spid="32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Sử dung Hàm Fetch – Thành phần response</a:t>
            </a:r>
            <a:endParaRPr/>
          </a:p>
        </p:txBody>
      </p:sp>
      <p:sp>
        <p:nvSpPr>
          <p:cNvPr id="332" name="Google Shape;332;p4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Response cũng cung cấp các phương thức để trả về dữ liệu rất thuận tiện</a:t>
            </a:r>
            <a:endParaRPr/>
          </a:p>
          <a:p>
            <a:pPr indent="-285750" lvl="1" marL="742950" rtl="0" algn="l">
              <a:spcBef>
                <a:spcPts val="480"/>
              </a:spcBef>
              <a:spcAft>
                <a:spcPts val="0"/>
              </a:spcAft>
              <a:buSzPts val="2400"/>
              <a:buChar char="❖"/>
            </a:pPr>
            <a:r>
              <a:rPr lang="en-US"/>
              <a:t>response.text() – trả về dữ liệu được chuyển đổi sang dạng text</a:t>
            </a:r>
            <a:endParaRPr/>
          </a:p>
          <a:p>
            <a:pPr indent="-285750" lvl="1" marL="742950" rtl="0" algn="l">
              <a:spcBef>
                <a:spcPts val="480"/>
              </a:spcBef>
              <a:spcAft>
                <a:spcPts val="0"/>
              </a:spcAft>
              <a:buSzPts val="2400"/>
              <a:buChar char="❖"/>
            </a:pPr>
            <a:r>
              <a:rPr lang="en-US"/>
              <a:t>response.json() – trả về dữ liệu được chuyển đổi sang JSON object</a:t>
            </a:r>
            <a:endParaRPr/>
          </a:p>
          <a:p>
            <a:pPr indent="-285750" lvl="1" marL="742950" rtl="0" algn="l">
              <a:spcBef>
                <a:spcPts val="480"/>
              </a:spcBef>
              <a:spcAft>
                <a:spcPts val="0"/>
              </a:spcAft>
              <a:buSzPts val="2400"/>
              <a:buChar char="❖"/>
            </a:pPr>
            <a:r>
              <a:rPr lang="en-US"/>
              <a:t>response.formData() – trả về dữ liệu được chuyển sang dạng formData (</a:t>
            </a:r>
            <a:r>
              <a:rPr lang="en-US" u="sng">
                <a:solidFill>
                  <a:schemeClr val="hlink"/>
                </a:solidFill>
                <a:hlinkClick r:id="rId3"/>
              </a:rPr>
              <a:t>https://javascript.info/formdata</a:t>
            </a:r>
            <a:r>
              <a:rPr lang="en-US"/>
              <a:t>)</a:t>
            </a:r>
            <a:endParaRPr/>
          </a:p>
          <a:p>
            <a:pPr indent="-285750" lvl="1" marL="742950" rtl="0" algn="l">
              <a:spcBef>
                <a:spcPts val="480"/>
              </a:spcBef>
              <a:spcAft>
                <a:spcPts val="0"/>
              </a:spcAft>
              <a:buSzPts val="2400"/>
              <a:buChar char="❖"/>
            </a:pPr>
            <a:r>
              <a:rPr lang="en-US"/>
              <a:t>response.blob() – trả về định dạng blob (dữ lieu nhị phân có xác định kiểu)</a:t>
            </a:r>
            <a:endParaRPr/>
          </a:p>
          <a:p>
            <a:pPr indent="-285750" lvl="1" marL="742950" rtl="0" algn="l">
              <a:spcBef>
                <a:spcPts val="480"/>
              </a:spcBef>
              <a:spcAft>
                <a:spcPts val="0"/>
              </a:spcAft>
              <a:buSzPts val="2400"/>
              <a:buChar char="❖"/>
            </a:pPr>
            <a:r>
              <a:rPr lang="en-US"/>
              <a:t>response.arrayBuffer() - trả về dưới dạng ArrayBuffer (biểu diễn dữ liệu nhị phân ở mức độ thấp)</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Effect filter="fade" transition="in">
                                      <p:cBhvr>
                                        <p:cTn dur="1000"/>
                                        <p:tgtEl>
                                          <p:spTgt spid="33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Effect filter="fade" transition="in">
                                      <p:cBhvr>
                                        <p:cTn dur="1000"/>
                                        <p:tgtEl>
                                          <p:spTgt spid="33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animEffect filter="fade" transition="in">
                                      <p:cBhvr>
                                        <p:cTn dur="1000"/>
                                        <p:tgtEl>
                                          <p:spTgt spid="33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animEffect filter="fade" transition="in">
                                      <p:cBhvr>
                                        <p:cTn dur="1000"/>
                                        <p:tgtEl>
                                          <p:spTgt spid="33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animEffect filter="fade" transition="in">
                                      <p:cBhvr>
                                        <p:cTn dur="1000"/>
                                        <p:tgtEl>
                                          <p:spTgt spid="33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2">
                                            <p:txEl>
                                              <p:pRg end="5" st="5"/>
                                            </p:txEl>
                                          </p:spTgt>
                                        </p:tgtEl>
                                        <p:attrNameLst>
                                          <p:attrName>style.visibility</p:attrName>
                                        </p:attrNameLst>
                                      </p:cBhvr>
                                      <p:to>
                                        <p:strVal val="visible"/>
                                      </p:to>
                                    </p:set>
                                    <p:animEffect filter="fade" transition="in">
                                      <p:cBhvr>
                                        <p:cTn dur="1000"/>
                                        <p:tgtEl>
                                          <p:spTgt spid="3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Sử dung Hàm Fetch – Các trình duyệt hỗ trợ</a:t>
            </a:r>
            <a:endParaRPr b="0"/>
          </a:p>
        </p:txBody>
      </p:sp>
      <p:sp>
        <p:nvSpPr>
          <p:cNvPr id="339" name="Google Shape;339;p45"/>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Hàm fetch() được các đa số các trình duyệt hiện đại hiện nay hỗ trợ đầy đủ</a:t>
            </a:r>
            <a:endParaRPr/>
          </a:p>
        </p:txBody>
      </p:sp>
      <p:pic>
        <p:nvPicPr>
          <p:cNvPr id="340" name="Google Shape;340;p45"/>
          <p:cNvPicPr preferRelativeResize="0"/>
          <p:nvPr/>
        </p:nvPicPr>
        <p:blipFill rotWithShape="1">
          <a:blip r:embed="rId3">
            <a:alphaModFix/>
          </a:blip>
          <a:srcRect b="0" l="0" r="0" t="0"/>
          <a:stretch/>
        </p:blipFill>
        <p:spPr>
          <a:xfrm>
            <a:off x="2982524" y="1773553"/>
            <a:ext cx="6223775" cy="4855847"/>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1000"/>
                                        <p:tgtEl>
                                          <p:spTgt spid="33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4: </a:t>
            </a:r>
            <a:br>
              <a:rPr lang="en-US"/>
            </a:br>
            <a:r>
              <a:rPr b="0" lang="en-US"/>
              <a:t>SỬ DỤNG THƯ VIỆN AXIOS</a:t>
            </a:r>
            <a:endParaRPr b="0"/>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sp>
        <p:nvSpPr>
          <p:cNvPr id="159" name="Google Shape;159;p20"/>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Khái niệm JSON Object</a:t>
            </a:r>
            <a:endParaRPr/>
          </a:p>
          <a:p>
            <a:pPr indent="-342900" lvl="0" marL="342900" rtl="0" algn="l">
              <a:spcBef>
                <a:spcPts val="560"/>
              </a:spcBef>
              <a:spcAft>
                <a:spcPts val="0"/>
              </a:spcAft>
              <a:buClr>
                <a:srgbClr val="FF5A33"/>
              </a:buClr>
              <a:buSzPts val="2800"/>
              <a:buFont typeface="Noto Sans Symbols"/>
              <a:buChar char="🕮"/>
            </a:pPr>
            <a:r>
              <a:rPr lang="en-US"/>
              <a:t>Khái niệm Asynchronous JavaScript and XML (Ajax)</a:t>
            </a:r>
            <a:endParaRPr/>
          </a:p>
          <a:p>
            <a:pPr indent="-342900" lvl="0" marL="342900" rtl="0" algn="l">
              <a:spcBef>
                <a:spcPts val="560"/>
              </a:spcBef>
              <a:spcAft>
                <a:spcPts val="0"/>
              </a:spcAft>
              <a:buClr>
                <a:srgbClr val="FF5A33"/>
              </a:buClr>
              <a:buSzPts val="2800"/>
              <a:buFont typeface="Noto Sans Symbols"/>
              <a:buChar char="🕮"/>
            </a:pPr>
            <a:r>
              <a:rPr lang="en-US"/>
              <a:t>Sử dụng fetch để gửi request tới server</a:t>
            </a:r>
            <a:endParaRPr/>
          </a:p>
          <a:p>
            <a:pPr indent="-342900" lvl="0" marL="342900" rtl="0" algn="l">
              <a:spcBef>
                <a:spcPts val="560"/>
              </a:spcBef>
              <a:spcAft>
                <a:spcPts val="0"/>
              </a:spcAft>
              <a:buClr>
                <a:srgbClr val="FF5A33"/>
              </a:buClr>
              <a:buSzPts val="2800"/>
              <a:buFont typeface="Noto Sans Symbols"/>
              <a:buChar char="🕮"/>
            </a:pPr>
            <a:r>
              <a:rPr lang="en-US"/>
              <a:t>Sử dụng được thư viện bên thứ 3 (axios)</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1000"/>
                                        <p:tgtEl>
                                          <p:spTgt spid="15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Giới thiệu thư viện Axios</a:t>
            </a:r>
            <a:endParaRPr b="0"/>
          </a:p>
        </p:txBody>
      </p:sp>
      <p:sp>
        <p:nvSpPr>
          <p:cNvPr id="352" name="Google Shape;352;p4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Axios là một thư viện HTTP Client dựa trên Promise. Cơ bản thì nó cung cấp một API cho việc xử lý XHR (XMLHttpRequests)</a:t>
            </a:r>
            <a:endParaRPr/>
          </a:p>
        </p:txBody>
      </p:sp>
      <p:pic>
        <p:nvPicPr>
          <p:cNvPr id="353" name="Google Shape;353;p47"/>
          <p:cNvPicPr preferRelativeResize="0"/>
          <p:nvPr/>
        </p:nvPicPr>
        <p:blipFill rotWithShape="1">
          <a:blip r:embed="rId3">
            <a:alphaModFix/>
          </a:blip>
          <a:srcRect b="0" l="0" r="0" t="0"/>
          <a:stretch/>
        </p:blipFill>
        <p:spPr>
          <a:xfrm>
            <a:off x="2919412" y="2438400"/>
            <a:ext cx="6350000" cy="3568700"/>
          </a:xfrm>
          <a:prstGeom prst="rect">
            <a:avLst/>
          </a:prstGeom>
          <a:noFill/>
          <a:ln>
            <a:noFill/>
          </a:ln>
          <a:effectLst>
            <a:outerShdw blurRad="292100" rotWithShape="0" algn="tl" dir="2700000" dist="139700">
              <a:srgbClr val="333333">
                <a:alpha val="64705"/>
              </a:srgbClr>
            </a:outerShdw>
          </a:effectLst>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000"/>
                                        <p:tgtEl>
                                          <p:spTgt spid="35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Giới thiệu thư viện Axios</a:t>
            </a:r>
            <a:endParaRPr b="0"/>
          </a:p>
        </p:txBody>
      </p:sp>
      <p:sp>
        <p:nvSpPr>
          <p:cNvPr id="360" name="Google Shape;360;p48"/>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tính năng nổi bật của axios</a:t>
            </a:r>
            <a:endParaRPr/>
          </a:p>
          <a:p>
            <a:pPr indent="-285750" lvl="1" marL="742950" rtl="0" algn="l">
              <a:spcBef>
                <a:spcPts val="480"/>
              </a:spcBef>
              <a:spcAft>
                <a:spcPts val="0"/>
              </a:spcAft>
              <a:buSzPts val="2400"/>
              <a:buChar char="❖"/>
            </a:pPr>
            <a:r>
              <a:rPr lang="en-US"/>
              <a:t>Khi sử dụng Fetch, nếu khi server trả về các mã lỗi 4xx hay 5xx, thì hàm catch() của bạn sẽ không được gọi đến và người lập trình viên sẽ có nhiệm vụ phải tự kiểm tra trạng thái của mã trả về để xác định xem liệu request đó có thành công hay không. Trong khi đó, </a:t>
            </a:r>
            <a:r>
              <a:rPr b="1" lang="en-US"/>
              <a:t>Axios</a:t>
            </a:r>
            <a:r>
              <a:rPr lang="en-US"/>
              <a:t> sẽ reject tất cả các promise của request nếu một trong các mã lỗi trên được trả về.</a:t>
            </a:r>
            <a:endParaRPr/>
          </a:p>
          <a:p>
            <a:pPr indent="-285750" lvl="1" marL="742950" rtl="0" algn="l">
              <a:spcBef>
                <a:spcPts val="480"/>
              </a:spcBef>
              <a:spcAft>
                <a:spcPts val="0"/>
              </a:spcAft>
              <a:buSzPts val="2400"/>
              <a:buChar char="❖"/>
            </a:pPr>
            <a:r>
              <a:rPr b="1" lang="en-US"/>
              <a:t>Fetch</a:t>
            </a:r>
            <a:r>
              <a:rPr lang="en-US"/>
              <a:t> không tự động gửi trả cookies về cho server khi tạo một request. Ta sẽ cần phải truyền một cách trực tiếp các option để cho cookies có thể được include. Còn với </a:t>
            </a:r>
            <a:r>
              <a:rPr b="1" lang="en-US"/>
              <a:t>Axios</a:t>
            </a:r>
            <a:r>
              <a:rPr lang="en-US"/>
              <a:t> thì bạn không hề phải lo về vấn đề này.</a:t>
            </a:r>
            <a:endParaRPr/>
          </a:p>
          <a:p>
            <a:pPr indent="-285750" lvl="1" marL="742950" rtl="0" algn="l">
              <a:spcBef>
                <a:spcPts val="480"/>
              </a:spcBef>
              <a:spcAft>
                <a:spcPts val="0"/>
              </a:spcAft>
              <a:buSzPts val="2400"/>
              <a:buChar char="❖"/>
            </a:pPr>
            <a:r>
              <a:rPr b="1" lang="en-US"/>
              <a:t>Axios</a:t>
            </a:r>
            <a:r>
              <a:rPr lang="en-US"/>
              <a:t> được xây dựng dựa trên các XHR API cũ hơn, bạn có thể khai báo các hàm callback cho onUploadProgress và onDownloadProgress để hiện thị phần trăm thành công tại giao diện cho app</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animEffect filter="fade" transition="in">
                                      <p:cBhvr>
                                        <p:cTn dur="1000"/>
                                        <p:tgtEl>
                                          <p:spTgt spid="3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animEffect filter="fade" transition="in">
                                      <p:cBhvr>
                                        <p:cTn dur="1000"/>
                                        <p:tgtEl>
                                          <p:spTgt spid="3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animEffect filter="fade" transition="in">
                                      <p:cBhvr>
                                        <p:cTn dur="1000"/>
                                        <p:tgtEl>
                                          <p:spTgt spid="3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animEffect filter="fade" transition="in">
                                      <p:cBhvr>
                                        <p:cTn dur="1000"/>
                                        <p:tgtEl>
                                          <p:spTgt spid="3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Giới thiệu thư viện Axios</a:t>
            </a:r>
            <a:endParaRPr b="0"/>
          </a:p>
        </p:txBody>
      </p:sp>
      <p:sp>
        <p:nvSpPr>
          <p:cNvPr id="367" name="Google Shape;367;p49"/>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Cài đặt:</a:t>
            </a:r>
            <a:endParaRPr/>
          </a:p>
          <a:p>
            <a:pPr indent="-285750" lvl="1" marL="742950" rtl="0" algn="l">
              <a:spcBef>
                <a:spcPts val="480"/>
              </a:spcBef>
              <a:spcAft>
                <a:spcPts val="0"/>
              </a:spcAft>
              <a:buSzPts val="2400"/>
              <a:buChar char="❖"/>
            </a:pPr>
            <a:r>
              <a:rPr lang="en-US"/>
              <a:t>Nhúng mã &lt;script src="https://unpkg.com/axios/dist/axios.min.js"&gt;&lt;/script&gt; vào code html</a:t>
            </a:r>
            <a:endParaRPr/>
          </a:p>
        </p:txBody>
      </p:sp>
      <p:pic>
        <p:nvPicPr>
          <p:cNvPr id="368" name="Google Shape;368;p49"/>
          <p:cNvPicPr preferRelativeResize="0"/>
          <p:nvPr/>
        </p:nvPicPr>
        <p:blipFill rotWithShape="1">
          <a:blip r:embed="rId3">
            <a:alphaModFix/>
          </a:blip>
          <a:srcRect b="0" l="0" r="0" t="0"/>
          <a:stretch/>
        </p:blipFill>
        <p:spPr>
          <a:xfrm>
            <a:off x="609441" y="2474325"/>
            <a:ext cx="5738593" cy="3316875"/>
          </a:xfrm>
          <a:prstGeom prst="rect">
            <a:avLst/>
          </a:prstGeom>
          <a:noFill/>
          <a:ln>
            <a:noFill/>
          </a:ln>
        </p:spPr>
      </p:pic>
      <p:pic>
        <p:nvPicPr>
          <p:cNvPr id="369" name="Google Shape;369;p49"/>
          <p:cNvPicPr preferRelativeResize="0"/>
          <p:nvPr/>
        </p:nvPicPr>
        <p:blipFill rotWithShape="1">
          <a:blip r:embed="rId4">
            <a:alphaModFix/>
          </a:blip>
          <a:srcRect b="0" l="0" r="0" t="0"/>
          <a:stretch/>
        </p:blipFill>
        <p:spPr>
          <a:xfrm>
            <a:off x="6660090" y="2605587"/>
            <a:ext cx="4919293" cy="305435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Effect filter="fade" transition="in">
                                      <p:cBhvr>
                                        <p:cTn dur="1000"/>
                                        <p:tgtEl>
                                          <p:spTgt spid="36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animEffect filter="fade" transition="in">
                                      <p:cBhvr>
                                        <p:cTn dur="1000"/>
                                        <p:tgtEl>
                                          <p:spTgt spid="36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Giới thiệu thư viện Axios - API</a:t>
            </a:r>
            <a:endParaRPr/>
          </a:p>
        </p:txBody>
      </p:sp>
      <p:sp>
        <p:nvSpPr>
          <p:cNvPr id="376" name="Google Shape;376;p50"/>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Sử dụng API của axios (config json object ở axios({config here}))</a:t>
            </a:r>
            <a:endParaRPr/>
          </a:p>
        </p:txBody>
      </p:sp>
      <p:pic>
        <p:nvPicPr>
          <p:cNvPr id="377" name="Google Shape;377;p50"/>
          <p:cNvPicPr preferRelativeResize="0"/>
          <p:nvPr/>
        </p:nvPicPr>
        <p:blipFill rotWithShape="1">
          <a:blip r:embed="rId3">
            <a:alphaModFix/>
          </a:blip>
          <a:srcRect b="0" l="0" r="0" t="0"/>
          <a:stretch/>
        </p:blipFill>
        <p:spPr>
          <a:xfrm>
            <a:off x="1785211" y="1684841"/>
            <a:ext cx="8618401" cy="1905000"/>
          </a:xfrm>
          <a:prstGeom prst="rect">
            <a:avLst/>
          </a:prstGeom>
          <a:noFill/>
          <a:ln>
            <a:noFill/>
          </a:ln>
        </p:spPr>
      </p:pic>
      <p:pic>
        <p:nvPicPr>
          <p:cNvPr id="378" name="Google Shape;378;p50"/>
          <p:cNvPicPr preferRelativeResize="0"/>
          <p:nvPr/>
        </p:nvPicPr>
        <p:blipFill rotWithShape="1">
          <a:blip r:embed="rId4">
            <a:alphaModFix/>
          </a:blip>
          <a:srcRect b="0" l="0" r="0" t="0"/>
          <a:stretch/>
        </p:blipFill>
        <p:spPr>
          <a:xfrm>
            <a:off x="1800585" y="3805779"/>
            <a:ext cx="8587652" cy="2734759"/>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6">
                                            <p:txEl>
                                              <p:pRg end="0" st="0"/>
                                            </p:txEl>
                                          </p:spTgt>
                                        </p:tgtEl>
                                        <p:attrNameLst>
                                          <p:attrName>style.visibility</p:attrName>
                                        </p:attrNameLst>
                                      </p:cBhvr>
                                      <p:to>
                                        <p:strVal val="visible"/>
                                      </p:to>
                                    </p:set>
                                    <p:animEffect filter="fade" transition="in">
                                      <p:cBhvr>
                                        <p:cTn dur="1000"/>
                                        <p:tgtEl>
                                          <p:spTgt spid="37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Giới thiệu thư viện Axios - API</a:t>
            </a:r>
            <a:endParaRPr/>
          </a:p>
        </p:txBody>
      </p:sp>
      <p:sp>
        <p:nvSpPr>
          <p:cNvPr id="385" name="Google Shape;385;p5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Sử dụng API của axios</a:t>
            </a:r>
            <a:endParaRPr/>
          </a:p>
        </p:txBody>
      </p:sp>
      <p:pic>
        <p:nvPicPr>
          <p:cNvPr id="386" name="Google Shape;386;p51"/>
          <p:cNvPicPr preferRelativeResize="0"/>
          <p:nvPr/>
        </p:nvPicPr>
        <p:blipFill rotWithShape="1">
          <a:blip r:embed="rId3">
            <a:alphaModFix/>
          </a:blip>
          <a:srcRect b="0" l="0" r="0" t="0"/>
          <a:stretch/>
        </p:blipFill>
        <p:spPr>
          <a:xfrm>
            <a:off x="1373015" y="1976563"/>
            <a:ext cx="9442794" cy="343827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Effect filter="fade" transition="in">
                                      <p:cBhvr>
                                        <p:cTn dur="1000"/>
                                        <p:tgtEl>
                                          <p:spTgt spid="38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Giới thiệu thư viện Axios - API</a:t>
            </a:r>
            <a:endParaRPr/>
          </a:p>
        </p:txBody>
      </p:sp>
      <p:sp>
        <p:nvSpPr>
          <p:cNvPr id="393" name="Google Shape;393;p52"/>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Sử dụng API của axios</a:t>
            </a:r>
            <a:endParaRPr/>
          </a:p>
        </p:txBody>
      </p:sp>
      <p:pic>
        <p:nvPicPr>
          <p:cNvPr id="394" name="Google Shape;394;p52"/>
          <p:cNvPicPr preferRelativeResize="0"/>
          <p:nvPr/>
        </p:nvPicPr>
        <p:blipFill rotWithShape="1">
          <a:blip r:embed="rId3">
            <a:alphaModFix/>
          </a:blip>
          <a:srcRect b="0" l="0" r="0" t="0"/>
          <a:stretch/>
        </p:blipFill>
        <p:spPr>
          <a:xfrm>
            <a:off x="1290831" y="1714346"/>
            <a:ext cx="9607161" cy="4584854"/>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3">
                                            <p:txEl>
                                              <p:pRg end="0" st="0"/>
                                            </p:txEl>
                                          </p:spTgt>
                                        </p:tgtEl>
                                        <p:attrNameLst>
                                          <p:attrName>style.visibility</p:attrName>
                                        </p:attrNameLst>
                                      </p:cBhvr>
                                      <p:to>
                                        <p:strVal val="visible"/>
                                      </p:to>
                                    </p:set>
                                    <p:animEffect filter="fade" transition="in">
                                      <p:cBhvr>
                                        <p:cTn dur="1000"/>
                                        <p:tgtEl>
                                          <p:spTgt spid="39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Giới thiệu thư viện Axios - API</a:t>
            </a:r>
            <a:endParaRPr/>
          </a:p>
        </p:txBody>
      </p:sp>
      <p:sp>
        <p:nvSpPr>
          <p:cNvPr id="401" name="Google Shape;401;p5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Sử dụng API của axios</a:t>
            </a:r>
            <a:endParaRPr/>
          </a:p>
        </p:txBody>
      </p:sp>
      <p:pic>
        <p:nvPicPr>
          <p:cNvPr id="402" name="Google Shape;402;p53"/>
          <p:cNvPicPr preferRelativeResize="0"/>
          <p:nvPr/>
        </p:nvPicPr>
        <p:blipFill rotWithShape="1">
          <a:blip r:embed="rId3">
            <a:alphaModFix/>
          </a:blip>
          <a:srcRect b="0" l="0" r="0" t="0"/>
          <a:stretch/>
        </p:blipFill>
        <p:spPr>
          <a:xfrm>
            <a:off x="1351903" y="1981200"/>
            <a:ext cx="9485018" cy="213165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animEffect filter="fade" transition="in">
                                      <p:cBhvr>
                                        <p:cTn dur="1000"/>
                                        <p:tgtEl>
                                          <p:spTgt spid="40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Giới thiệu thư viện Axios - API</a:t>
            </a:r>
            <a:endParaRPr/>
          </a:p>
        </p:txBody>
      </p:sp>
      <p:sp>
        <p:nvSpPr>
          <p:cNvPr id="409" name="Google Shape;409;p5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API của axios cung cấp đầy đủ các thiết lập để thực hiện được hầu hết các chức năng của một thư viện gửi request lên API để tương tác với dữ liệu.</a:t>
            </a:r>
            <a:endParaRPr/>
          </a:p>
          <a:p>
            <a:pPr indent="-342900" lvl="0" marL="342900" rtl="0" algn="l">
              <a:spcBef>
                <a:spcPts val="560"/>
              </a:spcBef>
              <a:spcAft>
                <a:spcPts val="0"/>
              </a:spcAft>
              <a:buClr>
                <a:srgbClr val="FF5A33"/>
              </a:buClr>
              <a:buSzPts val="2800"/>
              <a:buFont typeface="Noto Sans Symbols"/>
              <a:buChar char="❑"/>
            </a:pPr>
            <a:r>
              <a:rPr lang="en-US"/>
              <a:t>Axios cung cấp công cụ giống như Promise.all, giúp hỗ trợ việc thực hiện đồng thời nhiều request cùng 1 lúc, sau đó chờ và thu thập tất cả các dữ liệu nhận được từ request thì sẽ tiếp tục xử lý.</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Effect filter="fade" transition="in">
                                      <p:cBhvr>
                                        <p:cTn dur="1000"/>
                                        <p:tgtEl>
                                          <p:spTgt spid="40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animEffect filter="fade" transition="in">
                                      <p:cBhvr>
                                        <p:cTn dur="1000"/>
                                        <p:tgtEl>
                                          <p:spTgt spid="40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Giới thiệu thư viện Axios – axios.all</a:t>
            </a:r>
            <a:endParaRPr b="0"/>
          </a:p>
        </p:txBody>
      </p:sp>
      <p:sp>
        <p:nvSpPr>
          <p:cNvPr id="416" name="Google Shape;416;p55"/>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7: thực hiện nhiều request đồng thời</a:t>
            </a:r>
            <a:endParaRPr/>
          </a:p>
        </p:txBody>
      </p:sp>
      <p:pic>
        <p:nvPicPr>
          <p:cNvPr id="417" name="Google Shape;417;p55"/>
          <p:cNvPicPr preferRelativeResize="0"/>
          <p:nvPr/>
        </p:nvPicPr>
        <p:blipFill rotWithShape="1">
          <a:blip r:embed="rId3">
            <a:alphaModFix/>
          </a:blip>
          <a:srcRect b="0" l="0" r="0" t="0"/>
          <a:stretch/>
        </p:blipFill>
        <p:spPr>
          <a:xfrm>
            <a:off x="455612" y="1848082"/>
            <a:ext cx="5240244" cy="3161835"/>
          </a:xfrm>
          <a:prstGeom prst="rect">
            <a:avLst/>
          </a:prstGeom>
          <a:noFill/>
          <a:ln>
            <a:noFill/>
          </a:ln>
        </p:spPr>
      </p:pic>
      <p:pic>
        <p:nvPicPr>
          <p:cNvPr id="418" name="Google Shape;418;p55"/>
          <p:cNvPicPr preferRelativeResize="0"/>
          <p:nvPr/>
        </p:nvPicPr>
        <p:blipFill rotWithShape="1">
          <a:blip r:embed="rId4">
            <a:alphaModFix/>
          </a:blip>
          <a:srcRect b="0" l="0" r="0" t="0"/>
          <a:stretch/>
        </p:blipFill>
        <p:spPr>
          <a:xfrm>
            <a:off x="6063085" y="1974849"/>
            <a:ext cx="5655840" cy="29083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animEffect filter="fade" transition="in">
                                      <p:cBhvr>
                                        <p:cTn dur="1000"/>
                                        <p:tgtEl>
                                          <p:spTgt spid="41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Tổng kết</a:t>
            </a:r>
            <a:endParaRPr/>
          </a:p>
        </p:txBody>
      </p:sp>
      <p:sp>
        <p:nvSpPr>
          <p:cNvPr id="424" name="Google Shape;424;p5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Giải thích được khái niệm JSON Object</a:t>
            </a:r>
            <a:endParaRPr/>
          </a:p>
          <a:p>
            <a:pPr indent="-342900" lvl="0" marL="342900" rtl="0" algn="l">
              <a:spcBef>
                <a:spcPts val="560"/>
              </a:spcBef>
              <a:spcAft>
                <a:spcPts val="0"/>
              </a:spcAft>
              <a:buClr>
                <a:srgbClr val="FF5A33"/>
              </a:buClr>
              <a:buSzPts val="2800"/>
              <a:buFont typeface="Noto Sans Symbols"/>
              <a:buChar char="🗹"/>
            </a:pPr>
            <a:r>
              <a:rPr lang="en-US"/>
              <a:t>Giải thích được khái niệm </a:t>
            </a:r>
            <a:endParaRPr/>
          </a:p>
          <a:p>
            <a:pPr indent="0" lvl="0" marL="0" rtl="0" algn="l">
              <a:spcBef>
                <a:spcPts val="560"/>
              </a:spcBef>
              <a:spcAft>
                <a:spcPts val="0"/>
              </a:spcAft>
              <a:buSzPts val="2800"/>
              <a:buNone/>
            </a:pPr>
            <a:r>
              <a:rPr lang="en-US"/>
              <a:t>Asynchronous JavaScript and XML (Ajax)</a:t>
            </a:r>
            <a:endParaRPr/>
          </a:p>
          <a:p>
            <a:pPr indent="-342900" lvl="0" marL="342900" rtl="0" algn="l">
              <a:spcBef>
                <a:spcPts val="560"/>
              </a:spcBef>
              <a:spcAft>
                <a:spcPts val="0"/>
              </a:spcAft>
              <a:buClr>
                <a:srgbClr val="FF5A33"/>
              </a:buClr>
              <a:buSzPts val="2800"/>
              <a:buFont typeface="Noto Sans Symbols"/>
              <a:buChar char="🗹"/>
            </a:pPr>
            <a:r>
              <a:rPr lang="en-US"/>
              <a:t>Thực hiện được việc gửi request tới server bằng </a:t>
            </a:r>
            <a:endParaRPr/>
          </a:p>
          <a:p>
            <a:pPr indent="0" lvl="0" marL="0" rtl="0" algn="l">
              <a:spcBef>
                <a:spcPts val="560"/>
              </a:spcBef>
              <a:spcAft>
                <a:spcPts val="0"/>
              </a:spcAft>
              <a:buSzPts val="2800"/>
              <a:buNone/>
            </a:pPr>
            <a:r>
              <a:rPr lang="en-US"/>
              <a:t>javascript ajax (sử dung fetch)</a:t>
            </a:r>
            <a:endParaRPr/>
          </a:p>
          <a:p>
            <a:pPr indent="-342900" lvl="0" marL="342900" rtl="0" algn="l">
              <a:spcBef>
                <a:spcPts val="560"/>
              </a:spcBef>
              <a:spcAft>
                <a:spcPts val="0"/>
              </a:spcAft>
              <a:buClr>
                <a:srgbClr val="FF5A33"/>
              </a:buClr>
              <a:buSzPts val="2800"/>
              <a:buFont typeface="Noto Sans Symbols"/>
              <a:buChar char="🗹"/>
            </a:pPr>
            <a:r>
              <a:rPr lang="en-US"/>
              <a:t>Sử dụng được thư viện bên thứ 3 (axios)</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4">
                                            <p:txEl>
                                              <p:pRg end="0" st="0"/>
                                            </p:txEl>
                                          </p:spTgt>
                                        </p:tgtEl>
                                        <p:attrNameLst>
                                          <p:attrName>style.visibility</p:attrName>
                                        </p:attrNameLst>
                                      </p:cBhvr>
                                      <p:to>
                                        <p:strVal val="visible"/>
                                      </p:to>
                                    </p:set>
                                    <p:animEffect filter="fade" transition="in">
                                      <p:cBhvr>
                                        <p:cTn dur="1000"/>
                                        <p:tgtEl>
                                          <p:spTgt spid="4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1" st="1"/>
                                            </p:txEl>
                                          </p:spTgt>
                                        </p:tgtEl>
                                        <p:attrNameLst>
                                          <p:attrName>style.visibility</p:attrName>
                                        </p:attrNameLst>
                                      </p:cBhvr>
                                      <p:to>
                                        <p:strVal val="visible"/>
                                      </p:to>
                                    </p:set>
                                    <p:animEffect filter="fade" transition="in">
                                      <p:cBhvr>
                                        <p:cTn dur="1000"/>
                                        <p:tgtEl>
                                          <p:spTgt spid="42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2" st="2"/>
                                            </p:txEl>
                                          </p:spTgt>
                                        </p:tgtEl>
                                        <p:attrNameLst>
                                          <p:attrName>style.visibility</p:attrName>
                                        </p:attrNameLst>
                                      </p:cBhvr>
                                      <p:to>
                                        <p:strVal val="visible"/>
                                      </p:to>
                                    </p:set>
                                    <p:animEffect filter="fade" transition="in">
                                      <p:cBhvr>
                                        <p:cTn dur="1000"/>
                                        <p:tgtEl>
                                          <p:spTgt spid="42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3" st="3"/>
                                            </p:txEl>
                                          </p:spTgt>
                                        </p:tgtEl>
                                        <p:attrNameLst>
                                          <p:attrName>style.visibility</p:attrName>
                                        </p:attrNameLst>
                                      </p:cBhvr>
                                      <p:to>
                                        <p:strVal val="visible"/>
                                      </p:to>
                                    </p:set>
                                    <p:animEffect filter="fade" transition="in">
                                      <p:cBhvr>
                                        <p:cTn dur="1000"/>
                                        <p:tgtEl>
                                          <p:spTgt spid="42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4" st="4"/>
                                            </p:txEl>
                                          </p:spTgt>
                                        </p:tgtEl>
                                        <p:attrNameLst>
                                          <p:attrName>style.visibility</p:attrName>
                                        </p:attrNameLst>
                                      </p:cBhvr>
                                      <p:to>
                                        <p:strVal val="visible"/>
                                      </p:to>
                                    </p:set>
                                    <p:animEffect filter="fade" transition="in">
                                      <p:cBhvr>
                                        <p:cTn dur="1000"/>
                                        <p:tgtEl>
                                          <p:spTgt spid="42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5" st="5"/>
                                            </p:txEl>
                                          </p:spTgt>
                                        </p:tgtEl>
                                        <p:attrNameLst>
                                          <p:attrName>style.visibility</p:attrName>
                                        </p:attrNameLst>
                                      </p:cBhvr>
                                      <p:to>
                                        <p:strVal val="visible"/>
                                      </p:to>
                                    </p:set>
                                    <p:animEffect filter="fade" transition="in">
                                      <p:cBhvr>
                                        <p:cTn dur="1000"/>
                                        <p:tgtEl>
                                          <p:spTgt spid="42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Nhắc lại bài cũ</a:t>
            </a:r>
            <a:endParaRPr/>
          </a:p>
        </p:txBody>
      </p:sp>
      <p:sp>
        <p:nvSpPr>
          <p:cNvPr id="165" name="Google Shape;165;p2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Giải thích được khái niệm Callback Hell</a:t>
            </a:r>
            <a:endParaRPr/>
          </a:p>
          <a:p>
            <a:pPr indent="-342900" lvl="0" marL="342900" rtl="0" algn="l">
              <a:spcBef>
                <a:spcPts val="560"/>
              </a:spcBef>
              <a:spcAft>
                <a:spcPts val="0"/>
              </a:spcAft>
              <a:buClr>
                <a:srgbClr val="FF5A33"/>
              </a:buClr>
              <a:buSzPts val="2800"/>
              <a:buFont typeface="Noto Sans Symbols"/>
              <a:buChar char="🕮"/>
            </a:pPr>
            <a:r>
              <a:rPr lang="en-US"/>
              <a:t>Biết các xử lý code để tránh gây ra Callback Hell</a:t>
            </a:r>
            <a:endParaRPr/>
          </a:p>
          <a:p>
            <a:pPr indent="-342900" lvl="0" marL="342900" rtl="0" algn="l">
              <a:spcBef>
                <a:spcPts val="560"/>
              </a:spcBef>
              <a:spcAft>
                <a:spcPts val="0"/>
              </a:spcAft>
              <a:buClr>
                <a:srgbClr val="FF5A33"/>
              </a:buClr>
              <a:buSzPts val="2800"/>
              <a:buFont typeface="Noto Sans Symbols"/>
              <a:buChar char="🕮"/>
            </a:pPr>
            <a:r>
              <a:rPr lang="en-US"/>
              <a:t>Giải thích được khái niệm Promise</a:t>
            </a:r>
            <a:endParaRPr/>
          </a:p>
          <a:p>
            <a:pPr indent="-342900" lvl="0" marL="342900" rtl="0" algn="l">
              <a:spcBef>
                <a:spcPts val="560"/>
              </a:spcBef>
              <a:spcAft>
                <a:spcPts val="0"/>
              </a:spcAft>
              <a:buClr>
                <a:srgbClr val="FF5A33"/>
              </a:buClr>
              <a:buSzPts val="2800"/>
              <a:buFont typeface="Noto Sans Symbols"/>
              <a:buChar char="🕮"/>
            </a:pPr>
            <a:r>
              <a:rPr lang="en-US"/>
              <a:t>Sử dung được Promise trong xử lý bất đồng bộ</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1000"/>
                                        <p:tgtEl>
                                          <p:spTgt spid="16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Effect filter="fade" transition="in">
                                      <p:cBhvr>
                                        <p:cTn dur="1000"/>
                                        <p:tgtEl>
                                          <p:spTgt spid="16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Effect filter="fade" transition="in">
                                      <p:cBhvr>
                                        <p:cTn dur="1000"/>
                                        <p:tgtEl>
                                          <p:spTgt spid="16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Effect filter="fade" transition="in">
                                      <p:cBhvr>
                                        <p:cTn dur="1000"/>
                                        <p:tgtEl>
                                          <p:spTgt spid="1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Tree>
  </p:cSld>
  <p:clrMapOvr>
    <a:masterClrMapping/>
  </p:clrMapOvr>
  <mc:AlternateContent>
    <mc:Choice Requires="p14">
      <p:transition spd="slow" p14:dur="14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1: </a:t>
            </a:r>
            <a:br>
              <a:rPr lang="en-US"/>
            </a:br>
            <a:r>
              <a:rPr b="0" lang="en-US"/>
              <a:t>KHÁI NIỆM JSON OBJECT</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JSON object</a:t>
            </a:r>
            <a:endParaRPr/>
          </a:p>
        </p:txBody>
      </p:sp>
      <p:sp>
        <p:nvSpPr>
          <p:cNvPr id="176" name="Google Shape;176;p2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b="1" lang="en-US"/>
              <a:t>JavaScript Object Notation</a:t>
            </a:r>
            <a:r>
              <a:rPr lang="en-US"/>
              <a:t> (thường được viết tắt là </a:t>
            </a:r>
            <a:r>
              <a:rPr b="1" lang="en-US"/>
              <a:t>JSON</a:t>
            </a:r>
            <a:r>
              <a:rPr lang="en-US"/>
              <a:t>) là một kiểu dữ liệu mở trong Javascript. Kiểu dữ liệu này bao gồm chủ yếu là text, có thể đọc được theo dạng cặp "thuộc tính - giá trị". Về cấu trúc, nó mô tả một vật thể bằng cách bọc những vật thể con trong vật thể lớn hơn trong dấu ngoặc nhọn (</a:t>
            </a:r>
            <a:r>
              <a:rPr b="1" lang="en-US"/>
              <a:t>{ }</a:t>
            </a:r>
            <a:r>
              <a:rPr lang="en-US"/>
              <a:t>). JSON là một kiểu dữ liệu trung gian, chủ yếu được dùng để vận chuyển thông tin giữa các thành phần của một chương trình.</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Tại sao lại lựa chọn JSON?</a:t>
            </a:r>
            <a:endParaRPr/>
          </a:p>
        </p:txBody>
      </p:sp>
      <p:sp>
        <p:nvSpPr>
          <p:cNvPr id="182" name="Google Shape;182;p24"/>
          <p:cNvSpPr txBox="1"/>
          <p:nvPr>
            <p:ph idx="1" type="body"/>
          </p:nvPr>
        </p:nvSpPr>
        <p:spPr>
          <a:xfrm>
            <a:off x="609442" y="1066800"/>
            <a:ext cx="670417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Trong quá trình xây dựng 1 hệ thống sẽ có các thành phần khác nhau tham gia vào hệ thống, các thành phần này có thể được xây dựng bằng nhiều ngôn ngữ và nền tảng khác nhau (Java, C#, PHP, Android, Swift,…)</a:t>
            </a:r>
            <a:endParaRPr/>
          </a:p>
          <a:p>
            <a:pPr indent="-342900" lvl="0" marL="342900" rtl="0" algn="l">
              <a:spcBef>
                <a:spcPts val="560"/>
              </a:spcBef>
              <a:spcAft>
                <a:spcPts val="0"/>
              </a:spcAft>
              <a:buClr>
                <a:srgbClr val="FF5A33"/>
              </a:buClr>
              <a:buSzPts val="2800"/>
              <a:buFont typeface="Noto Sans Symbols"/>
              <a:buChar char="❑"/>
            </a:pPr>
            <a:r>
              <a:rPr lang="en-US"/>
              <a:t>Cần có một ngôn ngữ chung để các thành phần của hệ thống có thể trao đổi thông tin với nhau</a:t>
            </a:r>
            <a:endParaRPr/>
          </a:p>
          <a:p>
            <a:pPr indent="-342900" lvl="0" marL="342900" rtl="0" algn="l">
              <a:spcBef>
                <a:spcPts val="560"/>
              </a:spcBef>
              <a:spcAft>
                <a:spcPts val="0"/>
              </a:spcAft>
              <a:buClr>
                <a:srgbClr val="FF5A33"/>
              </a:buClr>
              <a:buSzPts val="2800"/>
              <a:buFont typeface="Noto Sans Symbols"/>
              <a:buChar char="❑"/>
            </a:pPr>
            <a:r>
              <a:rPr lang="en-US"/>
              <a:t>XML và sau này là JSON ra đời để thực hiện nhiệm vụ này </a:t>
            </a:r>
            <a:endParaRPr/>
          </a:p>
        </p:txBody>
      </p:sp>
      <p:pic>
        <p:nvPicPr>
          <p:cNvPr id="183" name="Google Shape;183;p24"/>
          <p:cNvPicPr preferRelativeResize="0"/>
          <p:nvPr/>
        </p:nvPicPr>
        <p:blipFill rotWithShape="1">
          <a:blip r:embed="rId3">
            <a:alphaModFix/>
          </a:blip>
          <a:srcRect b="0" l="0" r="0" t="0"/>
          <a:stretch/>
        </p:blipFill>
        <p:spPr>
          <a:xfrm>
            <a:off x="7554855" y="1535664"/>
            <a:ext cx="4024528" cy="3786672"/>
          </a:xfrm>
          <a:prstGeom prst="rect">
            <a:avLst/>
          </a:prstGeom>
          <a:noFill/>
          <a:ln>
            <a:noFill/>
          </a:ln>
          <a:effectLst>
            <a:outerShdw blurRad="292100" rotWithShape="0" algn="tl" dir="2700000" dist="139700">
              <a:srgbClr val="333333">
                <a:alpha val="64705"/>
              </a:srgbClr>
            </a:outerShdw>
          </a:effectLst>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000"/>
                                        <p:tgtEl>
                                          <p:spTgt spid="1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Ưu điểm của JSON so với XML (trong việc truyền tải dữ liệu)</a:t>
            </a:r>
            <a:endParaRPr/>
          </a:p>
        </p:txBody>
      </p:sp>
      <p:sp>
        <p:nvSpPr>
          <p:cNvPr id="189" name="Google Shape;189;p25"/>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JSON nhẹ hơn so với XML do đó có tốc độ truyền tải nhanh hơn. Điều này hợp lý cho những ứng dụng realtime (đạt được mức gần với thời gian thực)</a:t>
            </a:r>
            <a:endParaRPr/>
          </a:p>
          <a:p>
            <a:pPr indent="-342900" lvl="0" marL="342900" rtl="0" algn="l">
              <a:spcBef>
                <a:spcPts val="560"/>
              </a:spcBef>
              <a:spcAft>
                <a:spcPts val="0"/>
              </a:spcAft>
              <a:buClr>
                <a:srgbClr val="FF5A33"/>
              </a:buClr>
              <a:buSzPts val="2800"/>
              <a:buFont typeface="Noto Sans Symbols"/>
              <a:buChar char="❑"/>
            </a:pPr>
            <a:r>
              <a:rPr lang="en-US"/>
              <a:t>Cú pháp của JSON ngắn gọn hơn, dễ đọc và tạo đối tượng hơn so với XML</a:t>
            </a:r>
            <a:endParaRPr/>
          </a:p>
          <a:p>
            <a:pPr indent="-342900" lvl="0" marL="342900" rtl="0" algn="l">
              <a:spcBef>
                <a:spcPts val="560"/>
              </a:spcBef>
              <a:spcAft>
                <a:spcPts val="0"/>
              </a:spcAft>
              <a:buClr>
                <a:srgbClr val="FF5A33"/>
              </a:buClr>
              <a:buSzPts val="2800"/>
              <a:buFont typeface="Noto Sans Symbols"/>
              <a:buChar char="❑"/>
            </a:pPr>
            <a:r>
              <a:rPr lang="en-US"/>
              <a:t>JSON có thể được phân tích và xử lý dữ liệu nhanh hơn so với XML</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1000"/>
                                        <p:tgtEl>
                                          <p:spTgt spid="18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1000"/>
                                        <p:tgtEl>
                                          <p:spTgt spid="18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Một số đặc điểm của JSON</a:t>
            </a:r>
            <a:endParaRPr/>
          </a:p>
        </p:txBody>
      </p:sp>
      <p:sp>
        <p:nvSpPr>
          <p:cNvPr id="195" name="Google Shape;195;p2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JSON là ngôn ngữ độc lập có nguồn gốc từ JavaScript.</a:t>
            </a:r>
            <a:endParaRPr/>
          </a:p>
          <a:p>
            <a:pPr indent="-342900" lvl="0" marL="342900" rtl="0" algn="l">
              <a:spcBef>
                <a:spcPts val="560"/>
              </a:spcBef>
              <a:spcAft>
                <a:spcPts val="0"/>
              </a:spcAft>
              <a:buClr>
                <a:srgbClr val="FF5A33"/>
              </a:buClr>
              <a:buSzPts val="2800"/>
              <a:buFont typeface="Noto Sans Symbols"/>
              <a:buChar char="❑"/>
            </a:pPr>
            <a:r>
              <a:rPr lang="en-US"/>
              <a:t>Chuỗi JSON được bao bọc bởi cặp dấu ngoặc nhọn {}</a:t>
            </a:r>
            <a:endParaRPr/>
          </a:p>
          <a:p>
            <a:pPr indent="-342900" lvl="0" marL="342900" rtl="0" algn="l">
              <a:spcBef>
                <a:spcPts val="560"/>
              </a:spcBef>
              <a:spcAft>
                <a:spcPts val="0"/>
              </a:spcAft>
              <a:buClr>
                <a:srgbClr val="FF5A33"/>
              </a:buClr>
              <a:buSzPts val="2800"/>
              <a:buFont typeface="Noto Sans Symbols"/>
              <a:buChar char="❑"/>
            </a:pPr>
            <a:r>
              <a:rPr lang="en-US"/>
              <a:t>Các key và value của JSON bắt buộc phải đặt trong cặp dấu nháy kép  “”</a:t>
            </a:r>
            <a:endParaRPr/>
          </a:p>
          <a:p>
            <a:pPr indent="-342900" lvl="0" marL="342900" rtl="0" algn="l">
              <a:spcBef>
                <a:spcPts val="560"/>
              </a:spcBef>
              <a:spcAft>
                <a:spcPts val="0"/>
              </a:spcAft>
              <a:buClr>
                <a:srgbClr val="FF5A33"/>
              </a:buClr>
              <a:buSzPts val="2800"/>
              <a:buFont typeface="Noto Sans Symbols"/>
              <a:buChar char="❑"/>
            </a:pPr>
            <a:r>
              <a:rPr lang="en-US"/>
              <a:t>Dùng dấu phẩy “,” để ngăn cách các cặp giá trị key:value</a:t>
            </a:r>
            <a:endParaRPr/>
          </a:p>
          <a:p>
            <a:pPr indent="-342900" lvl="0" marL="342900" rtl="0" algn="l">
              <a:spcBef>
                <a:spcPts val="560"/>
              </a:spcBef>
              <a:spcAft>
                <a:spcPts val="0"/>
              </a:spcAft>
              <a:buClr>
                <a:srgbClr val="FF5A33"/>
              </a:buClr>
              <a:buSzPts val="2800"/>
              <a:buFont typeface="Noto Sans Symbols"/>
              <a:buChar char="❑"/>
            </a:pPr>
            <a:r>
              <a:rPr lang="en-US"/>
              <a:t>Các key của JSON nên đặt tên giống như quy tắc đặt tên của biến (bao gồm chữ cái, chữ số, dấu gạch dưới, không bao gồm khoảng trắng và các ký tự đặc biệt, ký tự đầu tiên không phải là số.)</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animEffect filter="fade" transition="in">
                                      <p:cBhvr>
                                        <p:cTn dur="1000"/>
                                        <p:tgtEl>
                                          <p:spTgt spid="19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animEffect filter="fade" transition="in">
                                      <p:cBhvr>
                                        <p:cTn dur="1000"/>
                                        <p:tgtEl>
                                          <p:spTgt spid="19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animEffect filter="fade" transition="in">
                                      <p:cBhvr>
                                        <p:cTn dur="1000"/>
                                        <p:tgtEl>
                                          <p:spTgt spid="19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5">
                                            <p:txEl>
                                              <p:pRg end="4" st="4"/>
                                            </p:txEl>
                                          </p:spTgt>
                                        </p:tgtEl>
                                        <p:attrNameLst>
                                          <p:attrName>style.visibility</p:attrName>
                                        </p:attrNameLst>
                                      </p:cBhvr>
                                      <p:to>
                                        <p:strVal val="visible"/>
                                      </p:to>
                                    </p:set>
                                    <p:animEffect filter="fade" transition="in">
                                      <p:cBhvr>
                                        <p:cTn dur="1000"/>
                                        <p:tgtEl>
                                          <p:spTgt spid="19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